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90" r:id="rId2"/>
    <p:sldId id="258" r:id="rId3"/>
    <p:sldId id="257" r:id="rId4"/>
    <p:sldId id="262" r:id="rId5"/>
    <p:sldId id="260" r:id="rId6"/>
    <p:sldId id="261" r:id="rId7"/>
    <p:sldId id="263" r:id="rId8"/>
    <p:sldId id="266" r:id="rId9"/>
    <p:sldId id="267" r:id="rId10"/>
    <p:sldId id="269" r:id="rId11"/>
    <p:sldId id="270" r:id="rId12"/>
    <p:sldId id="271" r:id="rId13"/>
    <p:sldId id="272" r:id="rId14"/>
    <p:sldId id="281" r:id="rId15"/>
    <p:sldId id="274" r:id="rId16"/>
    <p:sldId id="275" r:id="rId17"/>
    <p:sldId id="276" r:id="rId18"/>
    <p:sldId id="277" r:id="rId19"/>
    <p:sldId id="278" r:id="rId20"/>
    <p:sldId id="279" r:id="rId21"/>
    <p:sldId id="282" r:id="rId22"/>
    <p:sldId id="283" r:id="rId23"/>
    <p:sldId id="284" r:id="rId24"/>
    <p:sldId id="285" r:id="rId25"/>
    <p:sldId id="286" r:id="rId26"/>
    <p:sldId id="287" r:id="rId27"/>
    <p:sldId id="291" r:id="rId28"/>
    <p:sldId id="29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AF7"/>
    <a:srgbClr val="C8E9FC"/>
    <a:srgbClr val="FFF8F3"/>
    <a:srgbClr val="E91B34"/>
    <a:srgbClr val="C82121"/>
    <a:srgbClr val="900E1D"/>
    <a:srgbClr val="FFFFFF"/>
    <a:srgbClr val="FEDEDE"/>
    <a:srgbClr val="B02929"/>
    <a:srgbClr val="F5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86" autoAdjust="0"/>
    <p:restoredTop sz="94660"/>
  </p:normalViewPr>
  <p:slideViewPr>
    <p:cSldViewPr snapToGrid="0">
      <p:cViewPr>
        <p:scale>
          <a:sx n="50" d="100"/>
          <a:sy n="50" d="100"/>
        </p:scale>
        <p:origin x="28" y="180"/>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C4BE81-DE22-4CB4-8030-DC8FA3E56F36}" type="doc">
      <dgm:prSet loTypeId="urn:microsoft.com/office/officeart/2009/3/layout/SnapshotPictureList" loCatId="picture" qsTypeId="urn:microsoft.com/office/officeart/2005/8/quickstyle/3d3" qsCatId="3D" csTypeId="urn:microsoft.com/office/officeart/2005/8/colors/accent2_1" csCatId="accent2" phldr="1"/>
      <dgm:spPr/>
    </dgm:pt>
    <dgm:pt modelId="{B014A8D3-5A60-4EB5-A8B6-0D2AF6BE4303}">
      <dgm:prSet phldrT="[Text]" custT="1"/>
      <dgm:spPr/>
      <dgm:t>
        <a:bodyPr/>
        <a:lstStyle/>
        <a:p>
          <a:endParaRPr lang="en-US" sz="2000" dirty="0">
            <a:latin typeface="FS Magistral Bold" panose="020B0804030204080304" pitchFamily="34" charset="0"/>
          </a:endParaRPr>
        </a:p>
      </dgm:t>
    </dgm:pt>
    <dgm:pt modelId="{3740500B-6904-49C2-8EED-BCA495869DB2}" type="parTrans" cxnId="{B863C8DF-DA5D-4145-BB30-E2232559E2B5}">
      <dgm:prSet/>
      <dgm:spPr/>
      <dgm:t>
        <a:bodyPr/>
        <a:lstStyle/>
        <a:p>
          <a:endParaRPr lang="en-US"/>
        </a:p>
      </dgm:t>
    </dgm:pt>
    <dgm:pt modelId="{C5B33464-F24E-4207-817A-ECF1AB32711B}" type="sibTrans" cxnId="{B863C8DF-DA5D-4145-BB30-E2232559E2B5}">
      <dgm:prSet/>
      <dgm:spPr/>
      <dgm:t>
        <a:bodyPr/>
        <a:lstStyle/>
        <a:p>
          <a:endParaRPr lang="en-US"/>
        </a:p>
      </dgm:t>
    </dgm:pt>
    <dgm:pt modelId="{95A028BF-05F4-435F-9FA6-FDD8A3CFA60A}" type="pres">
      <dgm:prSet presAssocID="{68C4BE81-DE22-4CB4-8030-DC8FA3E56F36}" presName="Name0" presStyleCnt="0">
        <dgm:presLayoutVars>
          <dgm:chMax/>
          <dgm:chPref/>
          <dgm:dir/>
          <dgm:animLvl val="lvl"/>
        </dgm:presLayoutVars>
      </dgm:prSet>
      <dgm:spPr/>
    </dgm:pt>
    <dgm:pt modelId="{3DD53900-7A71-4A24-9A29-462068304CE9}" type="pres">
      <dgm:prSet presAssocID="{B014A8D3-5A60-4EB5-A8B6-0D2AF6BE4303}" presName="composite" presStyleCnt="0"/>
      <dgm:spPr/>
    </dgm:pt>
    <dgm:pt modelId="{E676E832-A872-43E6-B0D5-3AA40B76ADDF}" type="pres">
      <dgm:prSet presAssocID="{B014A8D3-5A60-4EB5-A8B6-0D2AF6BE4303}" presName="ParentAccentShape" presStyleLbl="trBgShp" presStyleIdx="0" presStyleCnt="1" custScaleX="162293" custScaleY="140720" custLinFactNeighborX="6804" custLinFactNeighborY="728"/>
      <dgm:spPr/>
    </dgm:pt>
    <dgm:pt modelId="{8642C90C-60EC-45A8-852B-F1CFD61FB4BC}" type="pres">
      <dgm:prSet presAssocID="{B014A8D3-5A60-4EB5-A8B6-0D2AF6BE4303}" presName="ParentText" presStyleLbl="revTx" presStyleIdx="0" presStyleCnt="2" custScaleX="184881" custLinFactX="6684" custLinFactNeighborX="100000">
        <dgm:presLayoutVars>
          <dgm:chMax val="1"/>
          <dgm:chPref val="1"/>
          <dgm:bulletEnabled val="1"/>
        </dgm:presLayoutVars>
      </dgm:prSet>
      <dgm:spPr/>
    </dgm:pt>
    <dgm:pt modelId="{3805F19D-829A-4AF8-8491-D347DD330DF3}" type="pres">
      <dgm:prSet presAssocID="{B014A8D3-5A60-4EB5-A8B6-0D2AF6BE4303}" presName="ChildText" presStyleLbl="revTx" presStyleIdx="1" presStyleCnt="2">
        <dgm:presLayoutVars>
          <dgm:chMax val="0"/>
          <dgm:chPref val="0"/>
        </dgm:presLayoutVars>
      </dgm:prSet>
      <dgm:spPr/>
    </dgm:pt>
    <dgm:pt modelId="{81F6C4A9-94F7-4C88-A372-FB0FC0B7C5E9}" type="pres">
      <dgm:prSet presAssocID="{B014A8D3-5A60-4EB5-A8B6-0D2AF6BE4303}" presName="ChildAccentShape" presStyleLbl="trBgShp" presStyleIdx="0" presStyleCnt="1"/>
      <dgm:spPr/>
    </dgm:pt>
    <dgm:pt modelId="{F618FD64-C57A-4C53-82ED-57923688F832}" type="pres">
      <dgm:prSet presAssocID="{B014A8D3-5A60-4EB5-A8B6-0D2AF6BE4303}" presName="Image" presStyleLbl="alignImgPlace1" presStyleIdx="0" presStyleCnt="1" custScaleX="162293" custScaleY="140720" custLinFactNeighborX="6234" custLinFactNeighborY="3220"/>
      <dgm:spPr>
        <a:blipFill>
          <a:blip xmlns:r="http://schemas.openxmlformats.org/officeDocument/2006/relationships" r:embed="rId1">
            <a:alphaModFix/>
          </a:blip>
          <a:srcRect/>
          <a:stretch>
            <a:fillRect l="-11000" r="-11000"/>
          </a:stretch>
        </a:blipFill>
      </dgm:spPr>
    </dgm:pt>
  </dgm:ptLst>
  <dgm:cxnLst>
    <dgm:cxn modelId="{C04C1F5B-DC8B-4F6D-8A6A-04B1BEB6BBA6}" type="presOf" srcId="{68C4BE81-DE22-4CB4-8030-DC8FA3E56F36}" destId="{95A028BF-05F4-435F-9FA6-FDD8A3CFA60A}" srcOrd="0" destOrd="0" presId="urn:microsoft.com/office/officeart/2009/3/layout/SnapshotPictureList"/>
    <dgm:cxn modelId="{D6A10A46-DFF1-41BA-8A0F-6B9DA590CE59}" type="presOf" srcId="{B014A8D3-5A60-4EB5-A8B6-0D2AF6BE4303}" destId="{8642C90C-60EC-45A8-852B-F1CFD61FB4BC}" srcOrd="0" destOrd="0" presId="urn:microsoft.com/office/officeart/2009/3/layout/SnapshotPictureList"/>
    <dgm:cxn modelId="{B863C8DF-DA5D-4145-BB30-E2232559E2B5}" srcId="{68C4BE81-DE22-4CB4-8030-DC8FA3E56F36}" destId="{B014A8D3-5A60-4EB5-A8B6-0D2AF6BE4303}" srcOrd="0" destOrd="0" parTransId="{3740500B-6904-49C2-8EED-BCA495869DB2}" sibTransId="{C5B33464-F24E-4207-817A-ECF1AB32711B}"/>
    <dgm:cxn modelId="{7F43ED0F-BE58-41EA-99E2-8CB69EC9C855}" type="presParOf" srcId="{95A028BF-05F4-435F-9FA6-FDD8A3CFA60A}" destId="{3DD53900-7A71-4A24-9A29-462068304CE9}" srcOrd="0" destOrd="0" presId="urn:microsoft.com/office/officeart/2009/3/layout/SnapshotPictureList"/>
    <dgm:cxn modelId="{C92B73A2-19FE-4439-9C89-5C5A1FBBE22F}" type="presParOf" srcId="{3DD53900-7A71-4A24-9A29-462068304CE9}" destId="{E676E832-A872-43E6-B0D5-3AA40B76ADDF}" srcOrd="0" destOrd="0" presId="urn:microsoft.com/office/officeart/2009/3/layout/SnapshotPictureList"/>
    <dgm:cxn modelId="{1BC4EDA3-0DF9-4A73-B583-22A5BB9CED5C}" type="presParOf" srcId="{3DD53900-7A71-4A24-9A29-462068304CE9}" destId="{8642C90C-60EC-45A8-852B-F1CFD61FB4BC}" srcOrd="1" destOrd="0" presId="urn:microsoft.com/office/officeart/2009/3/layout/SnapshotPictureList"/>
    <dgm:cxn modelId="{D4776B95-3945-419B-8A74-FBD4D7EEDECB}" type="presParOf" srcId="{3DD53900-7A71-4A24-9A29-462068304CE9}" destId="{3805F19D-829A-4AF8-8491-D347DD330DF3}" srcOrd="2" destOrd="0" presId="urn:microsoft.com/office/officeart/2009/3/layout/SnapshotPictureList"/>
    <dgm:cxn modelId="{CB8E4B4E-7F18-499B-94EA-3691E85109E5}" type="presParOf" srcId="{3DD53900-7A71-4A24-9A29-462068304CE9}" destId="{81F6C4A9-94F7-4C88-A372-FB0FC0B7C5E9}" srcOrd="3" destOrd="0" presId="urn:microsoft.com/office/officeart/2009/3/layout/SnapshotPictureList"/>
    <dgm:cxn modelId="{864206C4-5FF7-45F3-919F-771D80F4E058}" type="presParOf" srcId="{3DD53900-7A71-4A24-9A29-462068304CE9}" destId="{F618FD64-C57A-4C53-82ED-57923688F832}" srcOrd="4" destOrd="0" presId="urn:microsoft.com/office/officeart/2009/3/layout/SnapshotPictur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76E832-A872-43E6-B0D5-3AA40B76ADDF}">
      <dsp:nvSpPr>
        <dsp:cNvPr id="0" name=""/>
        <dsp:cNvSpPr/>
      </dsp:nvSpPr>
      <dsp:spPr>
        <a:xfrm>
          <a:off x="314487" y="192700"/>
          <a:ext cx="4031622" cy="2487589"/>
        </a:xfrm>
        <a:prstGeom prst="frame">
          <a:avLst>
            <a:gd name="adj1" fmla="val 5450"/>
          </a:avLst>
        </a:prstGeom>
        <a:solidFill>
          <a:schemeClr val="accent2">
            <a:tint val="50000"/>
            <a:alpha val="40000"/>
            <a:hueOff val="0"/>
            <a:satOff val="0"/>
            <a:lumOff val="0"/>
            <a:alphaOff val="0"/>
          </a:schemeClr>
        </a:solidFill>
        <a:ln w="6350" cap="flat" cmpd="sng" algn="ctr">
          <a:solidFill>
            <a:schemeClr val="accent2">
              <a:hueOff val="0"/>
              <a:satOff val="0"/>
              <a:lumOff val="0"/>
              <a:alphaOff val="0"/>
            </a:schemeClr>
          </a:solidFill>
          <a:prstDash val="solid"/>
          <a:miter lim="800000"/>
        </a:ln>
        <a:effectLst/>
        <a:scene3d>
          <a:camera prst="orthographicFront">
            <a:rot lat="0" lon="0" rev="0"/>
          </a:camera>
          <a:lightRig rig="contrasting" dir="t">
            <a:rot lat="0" lon="0" rev="1200000"/>
          </a:lightRig>
        </a:scene3d>
        <a:sp3d z="-152400" prstMaterial="matte"/>
      </dsp:spPr>
      <dsp:style>
        <a:lnRef idx="1">
          <a:scrgbClr r="0" g="0" b="0"/>
        </a:lnRef>
        <a:fillRef idx="1">
          <a:scrgbClr r="0" g="0" b="0"/>
        </a:fillRef>
        <a:effectRef idx="0">
          <a:scrgbClr r="0" g="0" b="0"/>
        </a:effectRef>
        <a:fontRef idx="minor"/>
      </dsp:style>
    </dsp:sp>
    <dsp:sp modelId="{F618FD64-C57A-4C53-82ED-57923688F832}">
      <dsp:nvSpPr>
        <dsp:cNvPr id="0" name=""/>
        <dsp:cNvSpPr/>
      </dsp:nvSpPr>
      <dsp:spPr>
        <a:xfrm>
          <a:off x="228608" y="54019"/>
          <a:ext cx="3876610" cy="2353042"/>
        </a:xfrm>
        <a:prstGeom prst="rect">
          <a:avLst/>
        </a:prstGeom>
        <a:blipFill>
          <a:blip xmlns:r="http://schemas.openxmlformats.org/officeDocument/2006/relationships" r:embed="rId1">
            <a:alphaModFix/>
          </a:blip>
          <a:srcRect/>
          <a:stretch>
            <a:fillRect l="-11000" r="-11000"/>
          </a:stretch>
        </a:blipFill>
        <a:ln>
          <a:noFill/>
        </a:ln>
        <a:effectLst/>
        <a:scene3d>
          <a:camera prst="orthographicFront">
            <a:rot lat="0" lon="0" rev="0"/>
          </a:camera>
          <a:lightRig rig="contrasting" dir="t">
            <a:rot lat="0" lon="0" rev="1200000"/>
          </a:lightRig>
        </a:scene3d>
        <a:sp3d contourW="12700" prstMaterial="flat">
          <a:bevelT w="177800" h="254000"/>
          <a:bevelB w="152400"/>
        </a:sp3d>
      </dsp:spPr>
      <dsp:style>
        <a:lnRef idx="0">
          <a:scrgbClr r="0" g="0" b="0"/>
        </a:lnRef>
        <a:fillRef idx="1">
          <a:scrgbClr r="0" g="0" b="0"/>
        </a:fillRef>
        <a:effectRef idx="1">
          <a:scrgbClr r="0" g="0" b="0"/>
        </a:effectRef>
        <a:fontRef idx="minor"/>
      </dsp:style>
    </dsp:sp>
    <dsp:sp modelId="{8642C90C-60EC-45A8-852B-F1CFD61FB4BC}">
      <dsp:nvSpPr>
        <dsp:cNvPr id="0" name=""/>
        <dsp:cNvSpPr/>
      </dsp:nvSpPr>
      <dsp:spPr>
        <a:xfrm>
          <a:off x="644042" y="2013364"/>
          <a:ext cx="4236603" cy="209834"/>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203200" tIns="76200" rIns="203200" bIns="76200" numCol="1" spcCol="1270" anchor="ctr" anchorCtr="0">
          <a:noAutofit/>
        </a:bodyPr>
        <a:lstStyle/>
        <a:p>
          <a:pPr marL="0" lvl="0" indent="0" algn="l" defTabSz="889000">
            <a:lnSpc>
              <a:spcPct val="90000"/>
            </a:lnSpc>
            <a:spcBef>
              <a:spcPct val="0"/>
            </a:spcBef>
            <a:spcAft>
              <a:spcPct val="35000"/>
            </a:spcAft>
            <a:buNone/>
          </a:pPr>
          <a:endParaRPr lang="en-US" sz="2000" kern="1200" dirty="0">
            <a:latin typeface="FS Magistral Bold" panose="020B0804030204080304" pitchFamily="34" charset="0"/>
          </a:endParaRPr>
        </a:p>
      </dsp:txBody>
      <dsp:txXfrm>
        <a:off x="644042" y="2013364"/>
        <a:ext cx="4236603" cy="209834"/>
      </dsp:txXfrm>
    </dsp:sp>
    <dsp:sp modelId="{3805F19D-829A-4AF8-8491-D347DD330DF3}">
      <dsp:nvSpPr>
        <dsp:cNvPr id="0" name=""/>
        <dsp:cNvSpPr/>
      </dsp:nvSpPr>
      <dsp:spPr>
        <a:xfrm>
          <a:off x="3504490" y="552439"/>
          <a:ext cx="1135732" cy="1767758"/>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9/3/layout/SnapshotPictureList">
  <dgm:title val=""/>
  <dgm:desc val=""/>
  <dgm:catLst>
    <dgm:cat type="picture" pri="3000"/>
    <dgm:cat type="pictureconvert" pri="3000"/>
  </dgm:catLst>
  <dgm:sampData>
    <dgm:dataModel>
      <dgm:ptLst>
        <dgm:pt modelId="0" type="doc"/>
        <dgm:pt modelId="10">
          <dgm:prSet phldr="1"/>
        </dgm:pt>
        <dgm:pt modelId="11">
          <dgm:prSet phldr="1"/>
        </dgm:pt>
      </dgm:ptLst>
      <dgm:cxnLst>
        <dgm:cxn modelId="40" srcId="0" destId="10" srcOrd="0" destOrd="0"/>
        <dgm:cxn modelId="12" srcId="10" destId="11" srcOrd="0" destOrd="0"/>
      </dgm:cxnLst>
      <dgm:bg/>
      <dgm:whole/>
    </dgm:dataModel>
  </dgm:sampData>
  <dgm:styleData>
    <dgm:dataModel>
      <dgm:ptLst>
        <dgm:pt modelId="0" type="doc"/>
        <dgm:pt modelId="10">
          <dgm:prSet phldr="1"/>
        </dgm:pt>
        <dgm:pt modelId="11">
          <dgm:prSet phldr="1"/>
        </dgm:pt>
      </dgm:ptLst>
      <dgm:cxnLst>
        <dgm:cxn modelId="40" srcId="0" destId="10" srcOrd="0" destOrd="0"/>
        <dgm:cxn modelId="12" srcId="10" destId="11" srcOrd="0" destOrd="0"/>
      </dgm:cxnLst>
      <dgm:bg/>
      <dgm:whole/>
    </dgm:dataModel>
  </dgm:styleData>
  <dgm:clrData>
    <dgm:dataModel>
      <dgm:ptLst>
        <dgm:pt modelId="0" type="doc"/>
        <dgm:pt modelId="10">
          <dgm:prSet phldr="1"/>
        </dgm:pt>
        <dgm:pt modelId="11">
          <dgm:prSet phldr="1"/>
        </dgm:pt>
      </dgm:ptLst>
      <dgm:cxnLst>
        <dgm:cxn modelId="40" srcId="0" destId="10" srcOrd="0" destOrd="0"/>
        <dgm:cxn modelId="12" srcId="10" destId="11" srcOrd="0" destOrd="0"/>
      </dgm:cxnLst>
      <dgm:bg/>
      <dgm:whole/>
    </dgm:dataModel>
  </dgm:clrData>
  <dgm:layoutNode name="Name0">
    <dgm:varLst>
      <dgm:chMax/>
      <dgm:chPref/>
      <dgm:dir/>
      <dgm:animLvl val="lvl"/>
    </dgm:varLst>
    <dgm:alg type="snake">
      <dgm:param type="grDir" val="tL"/>
      <dgm:param type="flowDir" val="col"/>
    </dgm:alg>
    <dgm:shape xmlns:r="http://schemas.openxmlformats.org/officeDocument/2006/relationships" r:blip="">
      <dgm:adjLst/>
    </dgm:shape>
    <dgm:constrLst>
      <dgm:constr type="primFontSz" for="des" forName="ChildText" refType="primFontSz" refFor="des" refForName="ParentText" op="lte"/>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2.0273"/>
        </dgm:alg>
        <dgm:shape xmlns:r="http://schemas.openxmlformats.org/officeDocument/2006/relationships" r:blip="">
          <dgm:adjLst/>
        </dgm:shape>
        <dgm:choose name="Name1">
          <dgm:if name="Name2" func="var" arg="dir" op="equ" val="norm">
            <dgm:constrLst>
              <dgm:constr type="l" for="ch" forName="ParentAccentShape" refType="w" fact="0.0238"/>
              <dgm:constr type="t" for="ch" forName="ParentAccentShape" refType="h" fact="0.107"/>
              <dgm:constr type="w" for="ch" forName="ParentAccentShape" refType="w" fact="0.619"/>
              <dgm:constr type="h" for="ch" forName="ParentAccentShape" refType="h" fact="0.893"/>
              <dgm:constr type="l" for="ch" forName="ParentText" refType="w" fact="0.048"/>
              <dgm:constr type="t" for="ch" forName="ParentText" refType="h" fact="0.845"/>
              <dgm:constr type="w" for="ch" forName="ParentText" refType="w" fact="0.571"/>
              <dgm:constr type="h" for="ch" forName="ParentText" refType="h" fact="0.106"/>
              <dgm:constr type="l" for="ch" forName="ChildText" refType="w" fact="0.668"/>
              <dgm:constr type="t" for="ch" forName="ChildText" refType="h" fact="0.107"/>
              <dgm:constr type="w" for="ch" forName="ChildText" refType="w" fact="0.283"/>
              <dgm:constr type="h" for="ch" forName="ChildText" refType="h" fact="0.893"/>
              <dgm:constr type="l" for="ch" forName="ChildAccentShape" refType="w" fact="0.9762"/>
              <dgm:constr type="t" for="ch" forName="ChildAccentShape" refType="h" fact="0.107"/>
              <dgm:constr type="w" for="ch" forName="ChildAccentShape" refType="w" fact="0.0238"/>
              <dgm:constr type="h" for="ch" forName="ChildAccentShape" refType="h" fact="0.893"/>
              <dgm:constr type="l" for="ch" forName="Image" refType="w" fact="0"/>
              <dgm:constr type="t" for="ch" forName="Image" refType="h" fact="0"/>
              <dgm:constr type="w" for="ch" forName="Image" refType="w" fact="0.5952"/>
              <dgm:constr type="h" for="ch" forName="Image" refType="h" fact="0.8447"/>
            </dgm:constrLst>
          </dgm:if>
          <dgm:else name="Name3">
            <dgm:constrLst>
              <dgm:constr type="l" for="ch" forName="ParentAccentShape" refType="w" fact="0.3572"/>
              <dgm:constr type="t" for="ch" forName="ParentAccentShape" refType="h" fact="0.107"/>
              <dgm:constr type="w" for="ch" forName="ParentAccentShape" refType="w" fact="0.619"/>
              <dgm:constr type="h" for="ch" forName="ParentAccentShape" refType="h" fact="0.893"/>
              <dgm:constr type="l" for="ch" forName="ParentText" refType="w" fact="0.381"/>
              <dgm:constr type="t" for="ch" forName="ParentText" refType="h" fact="0.845"/>
              <dgm:constr type="w" for="ch" forName="ParentText" refType="w" fact="0.571"/>
              <dgm:constr type="h" for="ch" forName="ParentText" refType="h" fact="0.106"/>
              <dgm:constr type="l" for="ch" forName="ChildText" refType="w" fact="0.049"/>
              <dgm:constr type="t" for="ch" forName="ChildText" refType="h" fact="0.107"/>
              <dgm:constr type="w" for="ch" forName="ChildText" refType="w" fact="0.283"/>
              <dgm:constr type="h" for="ch" forName="ChildText" refType="h" fact="0.893"/>
              <dgm:constr type="l" for="ch" forName="ChildAccentShape" refType="w" fact="0"/>
              <dgm:constr type="t" for="ch" forName="ChildAccentShape" refType="h" fact="0.107"/>
              <dgm:constr type="w" for="ch" forName="ChildAccentShape" refType="w" fact="0.0238"/>
              <dgm:constr type="h" for="ch" forName="ChildAccentShape" refType="h" fact="0.893"/>
              <dgm:constr type="l" for="ch" forName="Image" refType="w" fact="0.4048"/>
              <dgm:constr type="t" for="ch" forName="Image" refType="h" fact="0"/>
              <dgm:constr type="w" for="ch" forName="Image" refType="w" fact="0.5952"/>
              <dgm:constr type="h" for="ch" forName="Image" refType="h" fact="0.8447"/>
            </dgm:constrLst>
          </dgm:else>
        </dgm:choose>
        <dgm:layoutNode name="ParentAccentShape" styleLbl="trBgShp">
          <dgm:alg type="sp"/>
          <dgm:shape xmlns:r="http://schemas.openxmlformats.org/officeDocument/2006/relationships" type="frame" r:blip="" zOrderOff="-10">
            <dgm:adjLst>
              <dgm:adj idx="1" val="0.0545"/>
            </dgm:adjLst>
          </dgm:shape>
          <dgm:presOf/>
        </dgm:layoutNode>
        <dgm:layoutNode name="ParentText" styleLbl="revTx">
          <dgm:varLst>
            <dgm:chMax val="1"/>
            <dgm:chPref val="1"/>
            <dgm:bulletEnabled val="1"/>
          </dgm:varLst>
          <dgm:alg type="tx">
            <dgm:param type="parTxLTRAlign" val="l"/>
          </dgm:alg>
          <dgm:shape xmlns:r="http://schemas.openxmlformats.org/officeDocument/2006/relationships" type="rect" r:blip="" zOrderOff="10">
            <dgm:adjLst/>
          </dgm:shape>
          <dgm:presOf axis="self" ptType="node"/>
          <dgm:constrLst>
            <dgm:constr type="lMarg" refType="primFontSz" fact="0.8"/>
            <dgm:constr type="rMarg" refType="primFontSz" fact="0.8"/>
            <dgm:constr type="tMarg" refType="primFontSz" fact="0.3"/>
            <dgm:constr type="bMarg" refType="primFontSz" fact="0.3"/>
          </dgm:constrLst>
          <dgm:ruleLst>
            <dgm:rule type="primFontSz" val="5" fact="NaN" max="NaN"/>
          </dgm:ruleLst>
        </dgm:layoutNode>
        <dgm:layoutNode name="ChildText" styleLbl="revTx">
          <dgm:varLst>
            <dgm:chMax val="0"/>
            <dgm:chPref val="0"/>
          </dgm:varLst>
          <dgm:alg type="tx">
            <dgm:param type="parTxLTRAlign" val="l"/>
            <dgm:param type="txAnchorVert" val="t"/>
          </dgm:alg>
          <dgm:shape xmlns:r="http://schemas.openxmlformats.org/officeDocument/2006/relationships" type="rect" r:blip="" zOrderOff="10">
            <dgm:adjLst/>
          </dgm:shape>
          <dgm:choose name="Name4">
            <dgm:if name="Name5" axis="ch" ptType="node" func="cnt" op="gte" val="1">
              <dgm:presOf axis="des" ptType="node"/>
            </dgm:if>
            <dgm:else name="Name6">
              <dgm:presOf/>
            </dgm:else>
          </dgm:choos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layoutNode name="ChildAccentShape" styleLbl="trBgShp">
          <dgm:alg type="sp"/>
          <dgm:choose name="Name7">
            <dgm:if name="Name8" axis="ch" ptType="node" func="cnt" op="gte" val="1">
              <dgm:shape xmlns:r="http://schemas.openxmlformats.org/officeDocument/2006/relationships" type="rect" r:blip="" zOrderOff="-10">
                <dgm:adjLst/>
              </dgm:shape>
            </dgm:if>
            <dgm:else name="Name9">
              <dgm:shape xmlns:r="http://schemas.openxmlformats.org/officeDocument/2006/relationships" type="rect" r:blip="" hideGeom="1">
                <dgm:adjLst/>
              </dgm:shape>
            </dgm:else>
          </dgm:choose>
          <dgm:presOf/>
        </dgm:layoutNode>
        <dgm:layoutNode name="Image"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jpg>
</file>

<file path=ppt/media/image19.png>
</file>

<file path=ppt/media/image2.png>
</file>

<file path=ppt/media/image20.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309199-BFA3-4349-950F-79612D3F3CD2}" type="datetimeFigureOut">
              <a:rPr lang="en-US" smtClean="0"/>
              <a:t>11/27/2024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24B458-DC83-474B-B572-B4BA7664F1C4}" type="slidenum">
              <a:rPr lang="en-US" smtClean="0"/>
              <a:t>‹#›</a:t>
            </a:fld>
            <a:endParaRPr lang="en-US"/>
          </a:p>
        </p:txBody>
      </p:sp>
    </p:spTree>
    <p:extLst>
      <p:ext uri="{BB962C8B-B14F-4D97-AF65-F5344CB8AC3E}">
        <p14:creationId xmlns:p14="http://schemas.microsoft.com/office/powerpoint/2010/main" val="32065372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 </a:t>
            </a:r>
            <a:r>
              <a:rPr lang="en-US" dirty="0" err="1"/>
              <a:t>này</a:t>
            </a:r>
            <a:r>
              <a:rPr lang="en-US" dirty="0"/>
              <a:t> e </a:t>
            </a:r>
            <a:r>
              <a:rPr lang="en-US" dirty="0" err="1"/>
              <a:t>chưa</a:t>
            </a:r>
            <a:r>
              <a:rPr lang="en-US" dirty="0"/>
              <a:t> </a:t>
            </a:r>
            <a:r>
              <a:rPr lang="en-US" dirty="0" err="1"/>
              <a:t>sửa</a:t>
            </a:r>
            <a:r>
              <a:rPr lang="en-US" dirty="0"/>
              <a:t> ạ</a:t>
            </a:r>
          </a:p>
        </p:txBody>
      </p:sp>
      <p:sp>
        <p:nvSpPr>
          <p:cNvPr id="4" name="Slide Number Placeholder 3"/>
          <p:cNvSpPr>
            <a:spLocks noGrp="1"/>
          </p:cNvSpPr>
          <p:nvPr>
            <p:ph type="sldNum" sz="quarter" idx="5"/>
          </p:nvPr>
        </p:nvSpPr>
        <p:spPr/>
        <p:txBody>
          <a:bodyPr/>
          <a:lstStyle/>
          <a:p>
            <a:fld id="{A424B458-DC83-474B-B572-B4BA7664F1C4}" type="slidenum">
              <a:rPr lang="en-US" smtClean="0"/>
              <a:t>2</a:t>
            </a:fld>
            <a:endParaRPr lang="en-US"/>
          </a:p>
        </p:txBody>
      </p:sp>
    </p:spTree>
    <p:extLst>
      <p:ext uri="{BB962C8B-B14F-4D97-AF65-F5344CB8AC3E}">
        <p14:creationId xmlns:p14="http://schemas.microsoft.com/office/powerpoint/2010/main" val="41907826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11</a:t>
            </a:fld>
            <a:endParaRPr lang="en-US"/>
          </a:p>
        </p:txBody>
      </p:sp>
    </p:spTree>
    <p:extLst>
      <p:ext uri="{BB962C8B-B14F-4D97-AF65-F5344CB8AC3E}">
        <p14:creationId xmlns:p14="http://schemas.microsoft.com/office/powerpoint/2010/main" val="3574272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12</a:t>
            </a:fld>
            <a:endParaRPr lang="en-US"/>
          </a:p>
        </p:txBody>
      </p:sp>
    </p:spTree>
    <p:extLst>
      <p:ext uri="{BB962C8B-B14F-4D97-AF65-F5344CB8AC3E}">
        <p14:creationId xmlns:p14="http://schemas.microsoft.com/office/powerpoint/2010/main" val="3864371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13</a:t>
            </a:fld>
            <a:endParaRPr lang="en-US"/>
          </a:p>
        </p:txBody>
      </p:sp>
    </p:spTree>
    <p:extLst>
      <p:ext uri="{BB962C8B-B14F-4D97-AF65-F5344CB8AC3E}">
        <p14:creationId xmlns:p14="http://schemas.microsoft.com/office/powerpoint/2010/main" val="13641808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14</a:t>
            </a:fld>
            <a:endParaRPr lang="en-US"/>
          </a:p>
        </p:txBody>
      </p:sp>
    </p:spTree>
    <p:extLst>
      <p:ext uri="{BB962C8B-B14F-4D97-AF65-F5344CB8AC3E}">
        <p14:creationId xmlns:p14="http://schemas.microsoft.com/office/powerpoint/2010/main" val="160234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15</a:t>
            </a:fld>
            <a:endParaRPr lang="en-US"/>
          </a:p>
        </p:txBody>
      </p:sp>
    </p:spTree>
    <p:extLst>
      <p:ext uri="{BB962C8B-B14F-4D97-AF65-F5344CB8AC3E}">
        <p14:creationId xmlns:p14="http://schemas.microsoft.com/office/powerpoint/2010/main" val="3322533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16</a:t>
            </a:fld>
            <a:endParaRPr lang="en-US"/>
          </a:p>
        </p:txBody>
      </p:sp>
    </p:spTree>
    <p:extLst>
      <p:ext uri="{BB962C8B-B14F-4D97-AF65-F5344CB8AC3E}">
        <p14:creationId xmlns:p14="http://schemas.microsoft.com/office/powerpoint/2010/main" val="20488826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17</a:t>
            </a:fld>
            <a:endParaRPr lang="en-US"/>
          </a:p>
        </p:txBody>
      </p:sp>
    </p:spTree>
    <p:extLst>
      <p:ext uri="{BB962C8B-B14F-4D97-AF65-F5344CB8AC3E}">
        <p14:creationId xmlns:p14="http://schemas.microsoft.com/office/powerpoint/2010/main" val="20599673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98682-1535-BC4A-0C9F-7938FF4220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F5D2B9-675A-2315-4D7D-AAD3676D9E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A0C84D-0843-B6D5-0FAC-5C773537BCA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08758E-834A-1C82-5BB9-21ACEAA25AA8}"/>
              </a:ext>
            </a:extLst>
          </p:cNvPr>
          <p:cNvSpPr>
            <a:spLocks noGrp="1"/>
          </p:cNvSpPr>
          <p:nvPr>
            <p:ph type="sldNum" sz="quarter" idx="5"/>
          </p:nvPr>
        </p:nvSpPr>
        <p:spPr/>
        <p:txBody>
          <a:bodyPr/>
          <a:lstStyle/>
          <a:p>
            <a:fld id="{A424B458-DC83-474B-B572-B4BA7664F1C4}" type="slidenum">
              <a:rPr lang="en-US" smtClean="0"/>
              <a:t>18</a:t>
            </a:fld>
            <a:endParaRPr lang="en-US"/>
          </a:p>
        </p:txBody>
      </p:sp>
    </p:spTree>
    <p:extLst>
      <p:ext uri="{BB962C8B-B14F-4D97-AF65-F5344CB8AC3E}">
        <p14:creationId xmlns:p14="http://schemas.microsoft.com/office/powerpoint/2010/main" val="40250118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BE0EC0-98AE-CEB6-6D7A-9985060D5F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F1CFB6-C365-57E6-6F0D-75F250F4EC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BE948D-1212-F464-A787-F3892A76498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3DCC5FD-00E0-961C-6DBB-D09F189C2FBA}"/>
              </a:ext>
            </a:extLst>
          </p:cNvPr>
          <p:cNvSpPr>
            <a:spLocks noGrp="1"/>
          </p:cNvSpPr>
          <p:nvPr>
            <p:ph type="sldNum" sz="quarter" idx="5"/>
          </p:nvPr>
        </p:nvSpPr>
        <p:spPr/>
        <p:txBody>
          <a:bodyPr/>
          <a:lstStyle/>
          <a:p>
            <a:fld id="{A424B458-DC83-474B-B572-B4BA7664F1C4}" type="slidenum">
              <a:rPr lang="en-US" smtClean="0"/>
              <a:t>19</a:t>
            </a:fld>
            <a:endParaRPr lang="en-US"/>
          </a:p>
        </p:txBody>
      </p:sp>
    </p:spTree>
    <p:extLst>
      <p:ext uri="{BB962C8B-B14F-4D97-AF65-F5344CB8AC3E}">
        <p14:creationId xmlns:p14="http://schemas.microsoft.com/office/powerpoint/2010/main" val="19217954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C90C7-0F22-91BF-066A-601DCA21B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0D45C6-2C82-3811-0BAF-FE6815FE6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E64DB1-806A-2C83-C97B-4C3C168B03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168D46-055E-1A16-4536-4308A3AFC1D1}"/>
              </a:ext>
            </a:extLst>
          </p:cNvPr>
          <p:cNvSpPr>
            <a:spLocks noGrp="1"/>
          </p:cNvSpPr>
          <p:nvPr>
            <p:ph type="sldNum" sz="quarter" idx="5"/>
          </p:nvPr>
        </p:nvSpPr>
        <p:spPr/>
        <p:txBody>
          <a:bodyPr/>
          <a:lstStyle/>
          <a:p>
            <a:fld id="{A424B458-DC83-474B-B572-B4BA7664F1C4}" type="slidenum">
              <a:rPr lang="en-US" smtClean="0"/>
              <a:t>20</a:t>
            </a:fld>
            <a:endParaRPr lang="en-US"/>
          </a:p>
        </p:txBody>
      </p:sp>
    </p:spTree>
    <p:extLst>
      <p:ext uri="{BB962C8B-B14F-4D97-AF65-F5344CB8AC3E}">
        <p14:creationId xmlns:p14="http://schemas.microsoft.com/office/powerpoint/2010/main" val="3334309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3</a:t>
            </a:fld>
            <a:endParaRPr lang="en-US"/>
          </a:p>
        </p:txBody>
      </p:sp>
    </p:spTree>
    <p:extLst>
      <p:ext uri="{BB962C8B-B14F-4D97-AF65-F5344CB8AC3E}">
        <p14:creationId xmlns:p14="http://schemas.microsoft.com/office/powerpoint/2010/main" val="3947871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C90C7-0F22-91BF-066A-601DCA21B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0D45C6-2C82-3811-0BAF-FE6815FE6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E64DB1-806A-2C83-C97B-4C3C168B03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168D46-055E-1A16-4536-4308A3AFC1D1}"/>
              </a:ext>
            </a:extLst>
          </p:cNvPr>
          <p:cNvSpPr>
            <a:spLocks noGrp="1"/>
          </p:cNvSpPr>
          <p:nvPr>
            <p:ph type="sldNum" sz="quarter" idx="5"/>
          </p:nvPr>
        </p:nvSpPr>
        <p:spPr/>
        <p:txBody>
          <a:bodyPr/>
          <a:lstStyle/>
          <a:p>
            <a:fld id="{A424B458-DC83-474B-B572-B4BA7664F1C4}" type="slidenum">
              <a:rPr lang="en-US" smtClean="0"/>
              <a:t>21</a:t>
            </a:fld>
            <a:endParaRPr lang="en-US"/>
          </a:p>
        </p:txBody>
      </p:sp>
    </p:spTree>
    <p:extLst>
      <p:ext uri="{BB962C8B-B14F-4D97-AF65-F5344CB8AC3E}">
        <p14:creationId xmlns:p14="http://schemas.microsoft.com/office/powerpoint/2010/main" val="16023426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C90C7-0F22-91BF-066A-601DCA21B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0D45C6-2C82-3811-0BAF-FE6815FE6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E64DB1-806A-2C83-C97B-4C3C168B03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168D46-055E-1A16-4536-4308A3AFC1D1}"/>
              </a:ext>
            </a:extLst>
          </p:cNvPr>
          <p:cNvSpPr>
            <a:spLocks noGrp="1"/>
          </p:cNvSpPr>
          <p:nvPr>
            <p:ph type="sldNum" sz="quarter" idx="5"/>
          </p:nvPr>
        </p:nvSpPr>
        <p:spPr/>
        <p:txBody>
          <a:bodyPr/>
          <a:lstStyle/>
          <a:p>
            <a:fld id="{A424B458-DC83-474B-B572-B4BA7664F1C4}" type="slidenum">
              <a:rPr lang="en-US" smtClean="0"/>
              <a:t>22</a:t>
            </a:fld>
            <a:endParaRPr lang="en-US"/>
          </a:p>
        </p:txBody>
      </p:sp>
    </p:spTree>
    <p:extLst>
      <p:ext uri="{BB962C8B-B14F-4D97-AF65-F5344CB8AC3E}">
        <p14:creationId xmlns:p14="http://schemas.microsoft.com/office/powerpoint/2010/main" val="35196454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C90C7-0F22-91BF-066A-601DCA21B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0D45C6-2C82-3811-0BAF-FE6815FE6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E64DB1-806A-2C83-C97B-4C3C168B03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168D46-055E-1A16-4536-4308A3AFC1D1}"/>
              </a:ext>
            </a:extLst>
          </p:cNvPr>
          <p:cNvSpPr>
            <a:spLocks noGrp="1"/>
          </p:cNvSpPr>
          <p:nvPr>
            <p:ph type="sldNum" sz="quarter" idx="5"/>
          </p:nvPr>
        </p:nvSpPr>
        <p:spPr/>
        <p:txBody>
          <a:bodyPr/>
          <a:lstStyle/>
          <a:p>
            <a:fld id="{A424B458-DC83-474B-B572-B4BA7664F1C4}" type="slidenum">
              <a:rPr lang="en-US" smtClean="0"/>
              <a:t>23</a:t>
            </a:fld>
            <a:endParaRPr lang="en-US"/>
          </a:p>
        </p:txBody>
      </p:sp>
    </p:spTree>
    <p:extLst>
      <p:ext uri="{BB962C8B-B14F-4D97-AF65-F5344CB8AC3E}">
        <p14:creationId xmlns:p14="http://schemas.microsoft.com/office/powerpoint/2010/main" val="15298698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C90C7-0F22-91BF-066A-601DCA21B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0D45C6-2C82-3811-0BAF-FE6815FE6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E64DB1-806A-2C83-C97B-4C3C168B03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168D46-055E-1A16-4536-4308A3AFC1D1}"/>
              </a:ext>
            </a:extLst>
          </p:cNvPr>
          <p:cNvSpPr>
            <a:spLocks noGrp="1"/>
          </p:cNvSpPr>
          <p:nvPr>
            <p:ph type="sldNum" sz="quarter" idx="5"/>
          </p:nvPr>
        </p:nvSpPr>
        <p:spPr/>
        <p:txBody>
          <a:bodyPr/>
          <a:lstStyle/>
          <a:p>
            <a:fld id="{A424B458-DC83-474B-B572-B4BA7664F1C4}" type="slidenum">
              <a:rPr lang="en-US" smtClean="0"/>
              <a:t>24</a:t>
            </a:fld>
            <a:endParaRPr lang="en-US"/>
          </a:p>
        </p:txBody>
      </p:sp>
    </p:spTree>
    <p:extLst>
      <p:ext uri="{BB962C8B-B14F-4D97-AF65-F5344CB8AC3E}">
        <p14:creationId xmlns:p14="http://schemas.microsoft.com/office/powerpoint/2010/main" val="8800517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C90C7-0F22-91BF-066A-601DCA21B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0D45C6-2C82-3811-0BAF-FE6815FE6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E64DB1-806A-2C83-C97B-4C3C168B03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168D46-055E-1A16-4536-4308A3AFC1D1}"/>
              </a:ext>
            </a:extLst>
          </p:cNvPr>
          <p:cNvSpPr>
            <a:spLocks noGrp="1"/>
          </p:cNvSpPr>
          <p:nvPr>
            <p:ph type="sldNum" sz="quarter" idx="5"/>
          </p:nvPr>
        </p:nvSpPr>
        <p:spPr/>
        <p:txBody>
          <a:bodyPr/>
          <a:lstStyle/>
          <a:p>
            <a:fld id="{A424B458-DC83-474B-B572-B4BA7664F1C4}" type="slidenum">
              <a:rPr lang="en-US" smtClean="0"/>
              <a:t>25</a:t>
            </a:fld>
            <a:endParaRPr lang="en-US"/>
          </a:p>
        </p:txBody>
      </p:sp>
    </p:spTree>
    <p:extLst>
      <p:ext uri="{BB962C8B-B14F-4D97-AF65-F5344CB8AC3E}">
        <p14:creationId xmlns:p14="http://schemas.microsoft.com/office/powerpoint/2010/main" val="20493918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C90C7-0F22-91BF-066A-601DCA21B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0D45C6-2C82-3811-0BAF-FE6815FE6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E64DB1-806A-2C83-C97B-4C3C168B03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168D46-055E-1A16-4536-4308A3AFC1D1}"/>
              </a:ext>
            </a:extLst>
          </p:cNvPr>
          <p:cNvSpPr>
            <a:spLocks noGrp="1"/>
          </p:cNvSpPr>
          <p:nvPr>
            <p:ph type="sldNum" sz="quarter" idx="5"/>
          </p:nvPr>
        </p:nvSpPr>
        <p:spPr/>
        <p:txBody>
          <a:bodyPr/>
          <a:lstStyle/>
          <a:p>
            <a:fld id="{A424B458-DC83-474B-B572-B4BA7664F1C4}" type="slidenum">
              <a:rPr lang="en-US" smtClean="0"/>
              <a:t>26</a:t>
            </a:fld>
            <a:endParaRPr lang="en-US"/>
          </a:p>
        </p:txBody>
      </p:sp>
    </p:spTree>
    <p:extLst>
      <p:ext uri="{BB962C8B-B14F-4D97-AF65-F5344CB8AC3E}">
        <p14:creationId xmlns:p14="http://schemas.microsoft.com/office/powerpoint/2010/main" val="3604619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C90C7-0F22-91BF-066A-601DCA21B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0D45C6-2C82-3811-0BAF-FE6815FE6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E64DB1-806A-2C83-C97B-4C3C168B03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168D46-055E-1A16-4536-4308A3AFC1D1}"/>
              </a:ext>
            </a:extLst>
          </p:cNvPr>
          <p:cNvSpPr>
            <a:spLocks noGrp="1"/>
          </p:cNvSpPr>
          <p:nvPr>
            <p:ph type="sldNum" sz="quarter" idx="5"/>
          </p:nvPr>
        </p:nvSpPr>
        <p:spPr/>
        <p:txBody>
          <a:bodyPr/>
          <a:lstStyle/>
          <a:p>
            <a:fld id="{A424B458-DC83-474B-B572-B4BA7664F1C4}" type="slidenum">
              <a:rPr lang="en-US" smtClean="0"/>
              <a:t>27</a:t>
            </a:fld>
            <a:endParaRPr lang="en-US"/>
          </a:p>
        </p:txBody>
      </p:sp>
    </p:spTree>
    <p:extLst>
      <p:ext uri="{BB962C8B-B14F-4D97-AF65-F5344CB8AC3E}">
        <p14:creationId xmlns:p14="http://schemas.microsoft.com/office/powerpoint/2010/main" val="38731112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BC90C7-0F22-91BF-066A-601DCA21B6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0D45C6-2C82-3811-0BAF-FE6815FE62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E64DB1-806A-2C83-C97B-4C3C168B03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168D46-055E-1A16-4536-4308A3AFC1D1}"/>
              </a:ext>
            </a:extLst>
          </p:cNvPr>
          <p:cNvSpPr>
            <a:spLocks noGrp="1"/>
          </p:cNvSpPr>
          <p:nvPr>
            <p:ph type="sldNum" sz="quarter" idx="5"/>
          </p:nvPr>
        </p:nvSpPr>
        <p:spPr/>
        <p:txBody>
          <a:bodyPr/>
          <a:lstStyle/>
          <a:p>
            <a:fld id="{A424B458-DC83-474B-B572-B4BA7664F1C4}" type="slidenum">
              <a:rPr lang="en-US" smtClean="0"/>
              <a:t>28</a:t>
            </a:fld>
            <a:endParaRPr lang="en-US"/>
          </a:p>
        </p:txBody>
      </p:sp>
    </p:spTree>
    <p:extLst>
      <p:ext uri="{BB962C8B-B14F-4D97-AF65-F5344CB8AC3E}">
        <p14:creationId xmlns:p14="http://schemas.microsoft.com/office/powerpoint/2010/main" val="14133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4</a:t>
            </a:fld>
            <a:endParaRPr lang="en-US"/>
          </a:p>
        </p:txBody>
      </p:sp>
    </p:spTree>
    <p:extLst>
      <p:ext uri="{BB962C8B-B14F-4D97-AF65-F5344CB8AC3E}">
        <p14:creationId xmlns:p14="http://schemas.microsoft.com/office/powerpoint/2010/main" val="2650244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5</a:t>
            </a:fld>
            <a:endParaRPr lang="en-US"/>
          </a:p>
        </p:txBody>
      </p:sp>
    </p:spTree>
    <p:extLst>
      <p:ext uri="{BB962C8B-B14F-4D97-AF65-F5344CB8AC3E}">
        <p14:creationId xmlns:p14="http://schemas.microsoft.com/office/powerpoint/2010/main" val="41108066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6</a:t>
            </a:fld>
            <a:endParaRPr lang="en-US"/>
          </a:p>
        </p:txBody>
      </p:sp>
    </p:spTree>
    <p:extLst>
      <p:ext uri="{BB962C8B-B14F-4D97-AF65-F5344CB8AC3E}">
        <p14:creationId xmlns:p14="http://schemas.microsoft.com/office/powerpoint/2010/main" val="7108084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7</a:t>
            </a:fld>
            <a:endParaRPr lang="en-US"/>
          </a:p>
        </p:txBody>
      </p:sp>
    </p:spTree>
    <p:extLst>
      <p:ext uri="{BB962C8B-B14F-4D97-AF65-F5344CB8AC3E}">
        <p14:creationId xmlns:p14="http://schemas.microsoft.com/office/powerpoint/2010/main" val="14660219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8</a:t>
            </a:fld>
            <a:endParaRPr lang="en-US"/>
          </a:p>
        </p:txBody>
      </p:sp>
    </p:spTree>
    <p:extLst>
      <p:ext uri="{BB962C8B-B14F-4D97-AF65-F5344CB8AC3E}">
        <p14:creationId xmlns:p14="http://schemas.microsoft.com/office/powerpoint/2010/main" val="29590505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9</a:t>
            </a:fld>
            <a:endParaRPr lang="en-US"/>
          </a:p>
        </p:txBody>
      </p:sp>
    </p:spTree>
    <p:extLst>
      <p:ext uri="{BB962C8B-B14F-4D97-AF65-F5344CB8AC3E}">
        <p14:creationId xmlns:p14="http://schemas.microsoft.com/office/powerpoint/2010/main" val="3074028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24B458-DC83-474B-B572-B4BA7664F1C4}" type="slidenum">
              <a:rPr lang="en-US" smtClean="0"/>
              <a:t>10</a:t>
            </a:fld>
            <a:endParaRPr lang="en-US"/>
          </a:p>
        </p:txBody>
      </p:sp>
    </p:spTree>
    <p:extLst>
      <p:ext uri="{BB962C8B-B14F-4D97-AF65-F5344CB8AC3E}">
        <p14:creationId xmlns:p14="http://schemas.microsoft.com/office/powerpoint/2010/main" val="2023384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4F23A-94C9-4C38-977B-3C3A2EAB93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B57DD37-2837-4ECC-91A8-8FF2744F70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B5A72B-9901-4C28-A353-C1AB549A29A5}"/>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5" name="Footer Placeholder 4">
            <a:extLst>
              <a:ext uri="{FF2B5EF4-FFF2-40B4-BE49-F238E27FC236}">
                <a16:creationId xmlns:a16="http://schemas.microsoft.com/office/drawing/2014/main" id="{2B794023-2EC6-4FF4-B17C-554A46D4B5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E83DE9-615E-46AB-AF15-34F0ADD520E3}"/>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3630312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F2E69-A414-44DB-A42E-5023FB7047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A532BA-6176-4EE0-8700-0661CE928C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70B9A9-B07B-4CCE-97C6-8408B9E18B28}"/>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5" name="Footer Placeholder 4">
            <a:extLst>
              <a:ext uri="{FF2B5EF4-FFF2-40B4-BE49-F238E27FC236}">
                <a16:creationId xmlns:a16="http://schemas.microsoft.com/office/drawing/2014/main" id="{980FC531-0667-4B2D-9F3E-581937BC65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21139E-8606-4EB3-8C60-ADB77CB011E6}"/>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13808406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52DE68-365E-40E2-B893-69C7502690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1433826-7CAC-422F-9C52-392D9A0A95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C4AF07-EA01-4A55-A888-8B2970A06874}"/>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5" name="Footer Placeholder 4">
            <a:extLst>
              <a:ext uri="{FF2B5EF4-FFF2-40B4-BE49-F238E27FC236}">
                <a16:creationId xmlns:a16="http://schemas.microsoft.com/office/drawing/2014/main" id="{A775F436-9DF5-47FF-93F3-4293CA6F73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AE74A0-4C1F-43D1-ACBA-43112D642D8C}"/>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4193918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72762-DCEA-45E8-A8F0-1A40DADCC5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B34509-7940-4A43-AEA6-16730E66DF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B54900-B1DD-4F10-8879-D74845357832}"/>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5" name="Footer Placeholder 4">
            <a:extLst>
              <a:ext uri="{FF2B5EF4-FFF2-40B4-BE49-F238E27FC236}">
                <a16:creationId xmlns:a16="http://schemas.microsoft.com/office/drawing/2014/main" id="{FD8DBB39-C5F6-47B3-B4F9-D4C4968821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5DFEFF-FCFA-48C3-93DB-30BD1A71F076}"/>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103507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73D27-8937-48EE-B519-02A1057F86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74C8C3F-8FB5-4E33-8F2C-A1D6A8191C7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9B372B-2EE0-44C2-B506-42714F12B533}"/>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5" name="Footer Placeholder 4">
            <a:extLst>
              <a:ext uri="{FF2B5EF4-FFF2-40B4-BE49-F238E27FC236}">
                <a16:creationId xmlns:a16="http://schemas.microsoft.com/office/drawing/2014/main" id="{F511A3A1-9189-4D81-86EE-B5043B8ECD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E6473E-D7DF-4632-ADD4-2A1F57423465}"/>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3115054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20F42-E8E5-4F7C-BBB0-3E5F065751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015169-8CE5-4027-AFA1-EFC1C169480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A5F1E4-76C1-4FF5-9BC8-847636E03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3539A10-5C50-4EDC-83E1-516706E2C273}"/>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6" name="Footer Placeholder 5">
            <a:extLst>
              <a:ext uri="{FF2B5EF4-FFF2-40B4-BE49-F238E27FC236}">
                <a16:creationId xmlns:a16="http://schemas.microsoft.com/office/drawing/2014/main" id="{DE631AC1-7CF8-47D4-B123-BF01520C81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C600C6-F5C6-415E-91CE-430B1E3781C4}"/>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1257812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22AC9-C6CF-4683-8A4F-68A5CCB534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30473AF-F34E-46EC-ABA4-B49665434F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B7CDC3-AD9B-49C2-9B54-87882BD9CF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A615F4C-2597-4811-9AB2-43A0906C5D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F75249-B013-4CEA-A038-0A21F826D7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FCFEC6-45B5-4D28-B148-F24568BF1017}"/>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8" name="Footer Placeholder 7">
            <a:extLst>
              <a:ext uri="{FF2B5EF4-FFF2-40B4-BE49-F238E27FC236}">
                <a16:creationId xmlns:a16="http://schemas.microsoft.com/office/drawing/2014/main" id="{1C7ED77F-8477-44D0-83B5-F85E6E954DF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7E4E9A-6684-4231-9107-4D5F7FAD3F6E}"/>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3815291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7297B-4925-43DE-B684-F8289CD37B7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D264D2E-2CBA-4E82-8D00-5FFDE31B1D4E}"/>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4" name="Footer Placeholder 3">
            <a:extLst>
              <a:ext uri="{FF2B5EF4-FFF2-40B4-BE49-F238E27FC236}">
                <a16:creationId xmlns:a16="http://schemas.microsoft.com/office/drawing/2014/main" id="{4DEDAD95-C7E5-4815-9227-E03CD2659A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C48906-33C3-419B-894F-1C5A014CABDA}"/>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2991976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BCE6D8-D2E8-49D9-A426-9B327EFFB654}"/>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3" name="Footer Placeholder 2">
            <a:extLst>
              <a:ext uri="{FF2B5EF4-FFF2-40B4-BE49-F238E27FC236}">
                <a16:creationId xmlns:a16="http://schemas.microsoft.com/office/drawing/2014/main" id="{76A4B676-CB10-47DF-BF37-5FB806CCB0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8721F4-00E9-4822-9D06-1A2AA669C02F}"/>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826228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225A4-0C7F-4A19-B92D-35F09F2B80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375054-51BE-4AED-9813-79318F83E1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5FD82B-2589-4949-AFAD-0EED42FB28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585F9A-904C-4EB3-8EEF-0BE42E790194}"/>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6" name="Footer Placeholder 5">
            <a:extLst>
              <a:ext uri="{FF2B5EF4-FFF2-40B4-BE49-F238E27FC236}">
                <a16:creationId xmlns:a16="http://schemas.microsoft.com/office/drawing/2014/main" id="{D3831EF1-1CC3-4D6C-A42F-A4DD7D201B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30DECB-D37F-4F74-83CA-1814EA7B1BD0}"/>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3533606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B6C42-3F27-4125-A909-BEA291A33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FCA5FB-8BA4-4346-8898-13BE3C3F8D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118C67-D964-4E94-87C3-524F285E65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889DD4-4C03-418D-ADE1-DEA0E05FE0A5}"/>
              </a:ext>
            </a:extLst>
          </p:cNvPr>
          <p:cNvSpPr>
            <a:spLocks noGrp="1"/>
          </p:cNvSpPr>
          <p:nvPr>
            <p:ph type="dt" sz="half" idx="10"/>
          </p:nvPr>
        </p:nvSpPr>
        <p:spPr/>
        <p:txBody>
          <a:bodyPr/>
          <a:lstStyle/>
          <a:p>
            <a:fld id="{6603F711-A6DB-422A-9C62-8454CDF57CD7}" type="datetimeFigureOut">
              <a:rPr lang="en-US" smtClean="0"/>
              <a:t>11/27/2024</a:t>
            </a:fld>
            <a:endParaRPr lang="en-US"/>
          </a:p>
        </p:txBody>
      </p:sp>
      <p:sp>
        <p:nvSpPr>
          <p:cNvPr id="6" name="Footer Placeholder 5">
            <a:extLst>
              <a:ext uri="{FF2B5EF4-FFF2-40B4-BE49-F238E27FC236}">
                <a16:creationId xmlns:a16="http://schemas.microsoft.com/office/drawing/2014/main" id="{C7DA30AB-4A96-4DF0-9B5F-409F9C30E1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55FF47-2A0C-44C9-87E4-4D289A7CBD09}"/>
              </a:ext>
            </a:extLst>
          </p:cNvPr>
          <p:cNvSpPr>
            <a:spLocks noGrp="1"/>
          </p:cNvSpPr>
          <p:nvPr>
            <p:ph type="sldNum" sz="quarter" idx="12"/>
          </p:nvPr>
        </p:nvSpPr>
        <p:spPr/>
        <p:txBody>
          <a:bodyPr/>
          <a:lstStyle/>
          <a:p>
            <a:fld id="{D4E3465E-41B5-430D-B9DF-65FE5E3F5321}" type="slidenum">
              <a:rPr lang="en-US" smtClean="0"/>
              <a:t>‹#›</a:t>
            </a:fld>
            <a:endParaRPr lang="en-US"/>
          </a:p>
        </p:txBody>
      </p:sp>
    </p:spTree>
    <p:extLst>
      <p:ext uri="{BB962C8B-B14F-4D97-AF65-F5344CB8AC3E}">
        <p14:creationId xmlns:p14="http://schemas.microsoft.com/office/powerpoint/2010/main" val="2090295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AF7"/>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4A7B018-0FFB-40A3-83E1-22C8A78142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1F4C83-7706-4128-AFE3-40076AC422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290245-DAC9-4AF7-AF60-3EE4AE9DC8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03F711-A6DB-422A-9C62-8454CDF57CD7}" type="datetimeFigureOut">
              <a:rPr lang="en-US" smtClean="0"/>
              <a:t>11/27/2024</a:t>
            </a:fld>
            <a:endParaRPr lang="en-US"/>
          </a:p>
        </p:txBody>
      </p:sp>
      <p:sp>
        <p:nvSpPr>
          <p:cNvPr id="5" name="Footer Placeholder 4">
            <a:extLst>
              <a:ext uri="{FF2B5EF4-FFF2-40B4-BE49-F238E27FC236}">
                <a16:creationId xmlns:a16="http://schemas.microsoft.com/office/drawing/2014/main" id="{D104D81C-7FE8-4170-A313-7E61451000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8563CF-9A82-41B4-BD06-85E878FEDE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E3465E-41B5-430D-B9DF-65FE5E3F5321}" type="slidenum">
              <a:rPr lang="en-US" smtClean="0"/>
              <a:t>‹#›</a:t>
            </a:fld>
            <a:endParaRPr lang="en-US"/>
          </a:p>
        </p:txBody>
      </p:sp>
    </p:spTree>
    <p:extLst>
      <p:ext uri="{BB962C8B-B14F-4D97-AF65-F5344CB8AC3E}">
        <p14:creationId xmlns:p14="http://schemas.microsoft.com/office/powerpoint/2010/main" val="40626194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6.png"/><Relationship Id="rId4" Type="http://schemas.microsoft.com/office/2007/relationships/hdphoto" Target="../media/hdphoto4.wdp"/></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8161044" y="0"/>
            <a:ext cx="2157041" cy="6858000"/>
            <a:chOff x="0" y="0"/>
            <a:chExt cx="852164" cy="2709333"/>
          </a:xfrm>
        </p:grpSpPr>
        <p:sp>
          <p:nvSpPr>
            <p:cNvPr id="4" name="Freeform 4"/>
            <p:cNvSpPr/>
            <p:nvPr/>
          </p:nvSpPr>
          <p:spPr>
            <a:xfrm>
              <a:off x="0" y="0"/>
              <a:ext cx="852164" cy="2709333"/>
            </a:xfrm>
            <a:custGeom>
              <a:avLst/>
              <a:gdLst/>
              <a:ahLst/>
              <a:cxnLst/>
              <a:rect l="l" t="t" r="r" b="b"/>
              <a:pathLst>
                <a:path w="852164" h="2709333">
                  <a:moveTo>
                    <a:pt x="0" y="0"/>
                  </a:moveTo>
                  <a:lnTo>
                    <a:pt x="852164" y="0"/>
                  </a:lnTo>
                  <a:lnTo>
                    <a:pt x="852164" y="2709333"/>
                  </a:lnTo>
                  <a:lnTo>
                    <a:pt x="0" y="2709333"/>
                  </a:lnTo>
                  <a:close/>
                </a:path>
              </a:pathLst>
            </a:custGeom>
            <a:solidFill>
              <a:srgbClr val="C82121"/>
            </a:solidFill>
          </p:spPr>
        </p:sp>
        <p:sp>
          <p:nvSpPr>
            <p:cNvPr id="5" name="TextBox 5"/>
            <p:cNvSpPr txBox="1"/>
            <p:nvPr/>
          </p:nvSpPr>
          <p:spPr>
            <a:xfrm>
              <a:off x="0" y="-38100"/>
              <a:ext cx="852164" cy="2747433"/>
            </a:xfrm>
            <a:prstGeom prst="rect">
              <a:avLst/>
            </a:prstGeom>
          </p:spPr>
          <p:txBody>
            <a:bodyPr lIns="33867" tIns="33867" rIns="33867" bIns="33867" rtlCol="0" anchor="ctr"/>
            <a:lstStyle/>
            <a:p>
              <a:pPr algn="ctr">
                <a:lnSpc>
                  <a:spcPts val="1960"/>
                </a:lnSpc>
              </a:pPr>
              <a:endParaRPr sz="1200"/>
            </a:p>
          </p:txBody>
        </p:sp>
      </p:grpSp>
      <p:grpSp>
        <p:nvGrpSpPr>
          <p:cNvPr id="6" name="Group 6"/>
          <p:cNvGrpSpPr/>
          <p:nvPr/>
        </p:nvGrpSpPr>
        <p:grpSpPr>
          <a:xfrm>
            <a:off x="7032150" y="1968944"/>
            <a:ext cx="4414827" cy="3460870"/>
            <a:chOff x="0" y="0"/>
            <a:chExt cx="6705600" cy="6058295"/>
          </a:xfrm>
        </p:grpSpPr>
        <p:sp>
          <p:nvSpPr>
            <p:cNvPr id="7" name="Freeform 7"/>
            <p:cNvSpPr/>
            <p:nvPr/>
          </p:nvSpPr>
          <p:spPr>
            <a:xfrm>
              <a:off x="0" y="0"/>
              <a:ext cx="6705600" cy="6058295"/>
            </a:xfrm>
            <a:custGeom>
              <a:avLst/>
              <a:gdLst/>
              <a:ahLst/>
              <a:cxnLst/>
              <a:rect l="l" t="t" r="r" b="b"/>
              <a:pathLst>
                <a:path w="6705600" h="6058295">
                  <a:moveTo>
                    <a:pt x="4471670" y="462012"/>
                  </a:moveTo>
                  <a:lnTo>
                    <a:pt x="4471670" y="0"/>
                  </a:lnTo>
                  <a:lnTo>
                    <a:pt x="2235200" y="462012"/>
                  </a:lnTo>
                  <a:lnTo>
                    <a:pt x="2235200" y="0"/>
                  </a:lnTo>
                  <a:lnTo>
                    <a:pt x="0" y="462012"/>
                  </a:lnTo>
                  <a:lnTo>
                    <a:pt x="0" y="6058295"/>
                  </a:lnTo>
                  <a:lnTo>
                    <a:pt x="2235200" y="5596283"/>
                  </a:lnTo>
                  <a:lnTo>
                    <a:pt x="2235200" y="6058295"/>
                  </a:lnTo>
                  <a:lnTo>
                    <a:pt x="4470400" y="5596283"/>
                  </a:lnTo>
                  <a:lnTo>
                    <a:pt x="4470400" y="6058295"/>
                  </a:lnTo>
                  <a:lnTo>
                    <a:pt x="6705600" y="5596283"/>
                  </a:lnTo>
                  <a:lnTo>
                    <a:pt x="6705600" y="0"/>
                  </a:lnTo>
                  <a:lnTo>
                    <a:pt x="4471670" y="462012"/>
                  </a:lnTo>
                  <a:close/>
                </a:path>
              </a:pathLst>
            </a:custGeom>
            <a:blipFill>
              <a:blip r:embed="rId2"/>
              <a:stretch>
                <a:fillRect r="-36039"/>
              </a:stretch>
            </a:blipFill>
          </p:spPr>
        </p:sp>
      </p:grpSp>
      <p:grpSp>
        <p:nvGrpSpPr>
          <p:cNvPr id="8" name="Group 8"/>
          <p:cNvGrpSpPr/>
          <p:nvPr/>
        </p:nvGrpSpPr>
        <p:grpSpPr>
          <a:xfrm rot="-5400000">
            <a:off x="-921615" y="5722215"/>
            <a:ext cx="2057400" cy="214171"/>
            <a:chOff x="0" y="0"/>
            <a:chExt cx="812800" cy="84611"/>
          </a:xfrm>
        </p:grpSpPr>
        <p:sp>
          <p:nvSpPr>
            <p:cNvPr id="9" name="Freeform 9"/>
            <p:cNvSpPr/>
            <p:nvPr/>
          </p:nvSpPr>
          <p:spPr>
            <a:xfrm>
              <a:off x="0" y="0"/>
              <a:ext cx="812800" cy="84611"/>
            </a:xfrm>
            <a:custGeom>
              <a:avLst/>
              <a:gdLst/>
              <a:ahLst/>
              <a:cxnLst/>
              <a:rect l="l" t="t" r="r" b="b"/>
              <a:pathLst>
                <a:path w="812800" h="84611">
                  <a:moveTo>
                    <a:pt x="0" y="0"/>
                  </a:moveTo>
                  <a:lnTo>
                    <a:pt x="812800" y="0"/>
                  </a:lnTo>
                  <a:lnTo>
                    <a:pt x="812800" y="84611"/>
                  </a:lnTo>
                  <a:lnTo>
                    <a:pt x="0" y="84611"/>
                  </a:lnTo>
                  <a:close/>
                </a:path>
              </a:pathLst>
            </a:custGeom>
            <a:solidFill>
              <a:srgbClr val="C82121"/>
            </a:solidFill>
          </p:spPr>
        </p:sp>
        <p:sp>
          <p:nvSpPr>
            <p:cNvPr id="10" name="TextBox 10"/>
            <p:cNvSpPr txBox="1"/>
            <p:nvPr/>
          </p:nvSpPr>
          <p:spPr>
            <a:xfrm>
              <a:off x="0" y="-66675"/>
              <a:ext cx="812800" cy="151286"/>
            </a:xfrm>
            <a:prstGeom prst="rect">
              <a:avLst/>
            </a:prstGeom>
          </p:spPr>
          <p:txBody>
            <a:bodyPr lIns="33867" tIns="33867" rIns="33867" bIns="33867" rtlCol="0" anchor="ctr"/>
            <a:lstStyle/>
            <a:p>
              <a:pPr algn="ctr">
                <a:lnSpc>
                  <a:spcPts val="2239"/>
                </a:lnSpc>
              </a:pPr>
              <a:endParaRPr sz="1200"/>
            </a:p>
          </p:txBody>
        </p:sp>
      </p:grpSp>
      <p:grpSp>
        <p:nvGrpSpPr>
          <p:cNvPr id="11" name="Group 11"/>
          <p:cNvGrpSpPr/>
          <p:nvPr/>
        </p:nvGrpSpPr>
        <p:grpSpPr>
          <a:xfrm rot="-5400000">
            <a:off x="-157018" y="4378549"/>
            <a:ext cx="528207" cy="214171"/>
            <a:chOff x="0" y="0"/>
            <a:chExt cx="208674" cy="84611"/>
          </a:xfrm>
        </p:grpSpPr>
        <p:sp>
          <p:nvSpPr>
            <p:cNvPr id="12" name="Freeform 12"/>
            <p:cNvSpPr/>
            <p:nvPr/>
          </p:nvSpPr>
          <p:spPr>
            <a:xfrm>
              <a:off x="0" y="0"/>
              <a:ext cx="208674" cy="84611"/>
            </a:xfrm>
            <a:custGeom>
              <a:avLst/>
              <a:gdLst/>
              <a:ahLst/>
              <a:cxnLst/>
              <a:rect l="l" t="t" r="r" b="b"/>
              <a:pathLst>
                <a:path w="208674" h="84611">
                  <a:moveTo>
                    <a:pt x="0" y="0"/>
                  </a:moveTo>
                  <a:lnTo>
                    <a:pt x="208674" y="0"/>
                  </a:lnTo>
                  <a:lnTo>
                    <a:pt x="208674" y="84611"/>
                  </a:lnTo>
                  <a:lnTo>
                    <a:pt x="0" y="84611"/>
                  </a:lnTo>
                  <a:close/>
                </a:path>
              </a:pathLst>
            </a:custGeom>
            <a:solidFill>
              <a:srgbClr val="000000"/>
            </a:solidFill>
          </p:spPr>
        </p:sp>
        <p:sp>
          <p:nvSpPr>
            <p:cNvPr id="13" name="TextBox 13"/>
            <p:cNvSpPr txBox="1"/>
            <p:nvPr/>
          </p:nvSpPr>
          <p:spPr>
            <a:xfrm>
              <a:off x="0" y="-66675"/>
              <a:ext cx="208674" cy="151286"/>
            </a:xfrm>
            <a:prstGeom prst="rect">
              <a:avLst/>
            </a:prstGeom>
          </p:spPr>
          <p:txBody>
            <a:bodyPr lIns="33867" tIns="33867" rIns="33867" bIns="33867" rtlCol="0" anchor="ctr"/>
            <a:lstStyle/>
            <a:p>
              <a:pPr algn="ctr">
                <a:lnSpc>
                  <a:spcPts val="2239"/>
                </a:lnSpc>
              </a:pPr>
              <a:endParaRPr sz="1200"/>
            </a:p>
          </p:txBody>
        </p:sp>
      </p:grpSp>
      <p:grpSp>
        <p:nvGrpSpPr>
          <p:cNvPr id="14" name="Group 14"/>
          <p:cNvGrpSpPr/>
          <p:nvPr/>
        </p:nvGrpSpPr>
        <p:grpSpPr>
          <a:xfrm rot="5400000">
            <a:off x="11056215" y="921615"/>
            <a:ext cx="2057400" cy="214171"/>
            <a:chOff x="0" y="0"/>
            <a:chExt cx="812800" cy="84611"/>
          </a:xfrm>
        </p:grpSpPr>
        <p:sp>
          <p:nvSpPr>
            <p:cNvPr id="15" name="Freeform 15"/>
            <p:cNvSpPr/>
            <p:nvPr/>
          </p:nvSpPr>
          <p:spPr>
            <a:xfrm>
              <a:off x="0" y="0"/>
              <a:ext cx="812800" cy="84611"/>
            </a:xfrm>
            <a:custGeom>
              <a:avLst/>
              <a:gdLst/>
              <a:ahLst/>
              <a:cxnLst/>
              <a:rect l="l" t="t" r="r" b="b"/>
              <a:pathLst>
                <a:path w="812800" h="84611">
                  <a:moveTo>
                    <a:pt x="0" y="0"/>
                  </a:moveTo>
                  <a:lnTo>
                    <a:pt x="812800" y="0"/>
                  </a:lnTo>
                  <a:lnTo>
                    <a:pt x="812800" y="84611"/>
                  </a:lnTo>
                  <a:lnTo>
                    <a:pt x="0" y="84611"/>
                  </a:lnTo>
                  <a:close/>
                </a:path>
              </a:pathLst>
            </a:custGeom>
            <a:solidFill>
              <a:srgbClr val="C82121"/>
            </a:solidFill>
          </p:spPr>
        </p:sp>
        <p:sp>
          <p:nvSpPr>
            <p:cNvPr id="16" name="TextBox 16"/>
            <p:cNvSpPr txBox="1"/>
            <p:nvPr/>
          </p:nvSpPr>
          <p:spPr>
            <a:xfrm>
              <a:off x="0" y="-66675"/>
              <a:ext cx="812800" cy="151286"/>
            </a:xfrm>
            <a:prstGeom prst="rect">
              <a:avLst/>
            </a:prstGeom>
          </p:spPr>
          <p:txBody>
            <a:bodyPr lIns="33867" tIns="33867" rIns="33867" bIns="33867" rtlCol="0" anchor="ctr"/>
            <a:lstStyle/>
            <a:p>
              <a:pPr algn="ctr">
                <a:lnSpc>
                  <a:spcPts val="2239"/>
                </a:lnSpc>
              </a:pPr>
              <a:endParaRPr sz="1200"/>
            </a:p>
          </p:txBody>
        </p:sp>
      </p:grpSp>
      <p:grpSp>
        <p:nvGrpSpPr>
          <p:cNvPr id="17" name="Group 17"/>
          <p:cNvGrpSpPr/>
          <p:nvPr/>
        </p:nvGrpSpPr>
        <p:grpSpPr>
          <a:xfrm rot="5400000">
            <a:off x="11820811" y="2265281"/>
            <a:ext cx="528207" cy="214171"/>
            <a:chOff x="0" y="0"/>
            <a:chExt cx="208674" cy="84611"/>
          </a:xfrm>
        </p:grpSpPr>
        <p:sp>
          <p:nvSpPr>
            <p:cNvPr id="18" name="Freeform 18"/>
            <p:cNvSpPr/>
            <p:nvPr/>
          </p:nvSpPr>
          <p:spPr>
            <a:xfrm>
              <a:off x="0" y="0"/>
              <a:ext cx="208674" cy="84611"/>
            </a:xfrm>
            <a:custGeom>
              <a:avLst/>
              <a:gdLst/>
              <a:ahLst/>
              <a:cxnLst/>
              <a:rect l="l" t="t" r="r" b="b"/>
              <a:pathLst>
                <a:path w="208674" h="84611">
                  <a:moveTo>
                    <a:pt x="0" y="0"/>
                  </a:moveTo>
                  <a:lnTo>
                    <a:pt x="208674" y="0"/>
                  </a:lnTo>
                  <a:lnTo>
                    <a:pt x="208674" y="84611"/>
                  </a:lnTo>
                  <a:lnTo>
                    <a:pt x="0" y="84611"/>
                  </a:lnTo>
                  <a:close/>
                </a:path>
              </a:pathLst>
            </a:custGeom>
            <a:solidFill>
              <a:srgbClr val="000000"/>
            </a:solidFill>
          </p:spPr>
        </p:sp>
        <p:sp>
          <p:nvSpPr>
            <p:cNvPr id="19" name="TextBox 19"/>
            <p:cNvSpPr txBox="1"/>
            <p:nvPr/>
          </p:nvSpPr>
          <p:spPr>
            <a:xfrm>
              <a:off x="0" y="-66675"/>
              <a:ext cx="208674" cy="151286"/>
            </a:xfrm>
            <a:prstGeom prst="rect">
              <a:avLst/>
            </a:prstGeom>
          </p:spPr>
          <p:txBody>
            <a:bodyPr lIns="33867" tIns="33867" rIns="33867" bIns="33867" rtlCol="0" anchor="ctr"/>
            <a:lstStyle/>
            <a:p>
              <a:pPr algn="ctr">
                <a:lnSpc>
                  <a:spcPts val="2239"/>
                </a:lnSpc>
              </a:pPr>
              <a:endParaRPr sz="1200"/>
            </a:p>
          </p:txBody>
        </p:sp>
      </p:grpSp>
      <p:sp>
        <p:nvSpPr>
          <p:cNvPr id="34" name="TextBox 33">
            <a:extLst>
              <a:ext uri="{FF2B5EF4-FFF2-40B4-BE49-F238E27FC236}">
                <a16:creationId xmlns:a16="http://schemas.microsoft.com/office/drawing/2014/main" id="{36224E07-28AF-4BA9-8096-0E11B0FFB876}"/>
              </a:ext>
            </a:extLst>
          </p:cNvPr>
          <p:cNvSpPr txBox="1"/>
          <p:nvPr/>
        </p:nvSpPr>
        <p:spPr>
          <a:xfrm>
            <a:off x="214171" y="79094"/>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E91B34"/>
                </a:solidFill>
                <a:latin typeface="FS Magistral Bold" panose="020B0804030204080304" pitchFamily="34" charset="0"/>
                <a:ea typeface="Arial"/>
                <a:cs typeface="Arial"/>
                <a:sym typeface="Arial"/>
              </a:rPr>
              <a:t>Viette</a:t>
            </a:r>
            <a:r>
              <a:rPr lang="en-US" sz="2400" dirty="0">
                <a:solidFill>
                  <a:srgbClr val="E91B34"/>
                </a:solidFill>
                <a:latin typeface="FS Magistral Bold" panose="020B0804030204080304" pitchFamily="34" charset="0"/>
                <a:ea typeface="Arial"/>
                <a:cs typeface="Arial"/>
                <a:sym typeface="Arial"/>
              </a:rPr>
              <a:t>l</a:t>
            </a:r>
            <a:endParaRPr lang="en-US" sz="2400" b="0" dirty="0">
              <a:solidFill>
                <a:srgbClr val="E91B34"/>
              </a:solidFill>
              <a:latin typeface="FS Magistral Bold" panose="020B0804030204080304" pitchFamily="34" charset="0"/>
              <a:ea typeface="Arial"/>
              <a:cs typeface="Arial"/>
              <a:sym typeface="Arial"/>
            </a:endParaRPr>
          </a:p>
        </p:txBody>
      </p:sp>
      <p:sp>
        <p:nvSpPr>
          <p:cNvPr id="35" name="TextBox 34">
            <a:extLst>
              <a:ext uri="{FF2B5EF4-FFF2-40B4-BE49-F238E27FC236}">
                <a16:creationId xmlns:a16="http://schemas.microsoft.com/office/drawing/2014/main" id="{BCC8858D-575C-4132-AC38-6155A27646E4}"/>
              </a:ext>
            </a:extLst>
          </p:cNvPr>
          <p:cNvSpPr txBox="1"/>
          <p:nvPr/>
        </p:nvSpPr>
        <p:spPr>
          <a:xfrm>
            <a:off x="858189" y="2040920"/>
            <a:ext cx="5780314" cy="1754326"/>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4000" b="1" dirty="0">
                <a:solidFill>
                  <a:srgbClr val="E91B34"/>
                </a:solidFill>
                <a:latin typeface="FS Magistral Bold" panose="020B0804030204080304" pitchFamily="34" charset="0"/>
                <a:ea typeface="Arial"/>
                <a:cs typeface="Arial"/>
                <a:sym typeface="Arial"/>
              </a:rPr>
              <a:t>Multimodal AI Studio Platform</a:t>
            </a:r>
            <a:endParaRPr lang="en-US" sz="4000" dirty="0">
              <a:solidFill>
                <a:srgbClr val="E91B34"/>
              </a:solidFill>
              <a:latin typeface="FS Magistral Bold" panose="020B0804030204080304" pitchFamily="34" charset="0"/>
            </a:endParaRPr>
          </a:p>
          <a:p>
            <a:pPr marL="0" marR="0" lvl="0" indent="0" algn="l" rtl="0">
              <a:lnSpc>
                <a:spcPct val="100000"/>
              </a:lnSpc>
              <a:spcBef>
                <a:spcPts val="1200"/>
              </a:spcBef>
              <a:spcAft>
                <a:spcPts val="0"/>
              </a:spcAft>
              <a:buNone/>
            </a:pPr>
            <a:r>
              <a:rPr lang="en-US" sz="1800" b="0" i="1" dirty="0" err="1">
                <a:solidFill>
                  <a:srgbClr val="900E1D"/>
                </a:solidFill>
                <a:latin typeface="FS Magistral Medium" panose="020B0704030204080304" pitchFamily="34" charset="0"/>
                <a:ea typeface="Arial"/>
                <a:cs typeface="Arial"/>
                <a:sym typeface="Arial"/>
              </a:rPr>
              <a:t>Nền</a:t>
            </a:r>
            <a:r>
              <a:rPr lang="en-US" sz="1800" b="0" i="1" dirty="0">
                <a:solidFill>
                  <a:srgbClr val="900E1D"/>
                </a:solidFill>
                <a:latin typeface="FS Magistral Medium" panose="020B0704030204080304" pitchFamily="34" charset="0"/>
                <a:ea typeface="Arial"/>
                <a:cs typeface="Arial"/>
                <a:sym typeface="Arial"/>
              </a:rPr>
              <a:t> </a:t>
            </a:r>
            <a:r>
              <a:rPr lang="en-US" sz="1800" b="0" i="1" dirty="0" err="1">
                <a:solidFill>
                  <a:srgbClr val="900E1D"/>
                </a:solidFill>
                <a:latin typeface="FS Magistral Medium" panose="020B0704030204080304" pitchFamily="34" charset="0"/>
                <a:ea typeface="Arial"/>
                <a:cs typeface="Arial"/>
                <a:sym typeface="Arial"/>
              </a:rPr>
              <a:t>tảng</a:t>
            </a:r>
            <a:r>
              <a:rPr lang="en-US" sz="1800" b="0" i="1" dirty="0">
                <a:solidFill>
                  <a:srgbClr val="900E1D"/>
                </a:solidFill>
                <a:latin typeface="FS Magistral Medium" panose="020B0704030204080304" pitchFamily="34" charset="0"/>
                <a:ea typeface="Arial"/>
                <a:cs typeface="Arial"/>
                <a:sym typeface="Arial"/>
              </a:rPr>
              <a:t> </a:t>
            </a:r>
            <a:r>
              <a:rPr lang="en-US" sz="1800" i="1" dirty="0" err="1">
                <a:solidFill>
                  <a:srgbClr val="900E1D"/>
                </a:solidFill>
                <a:latin typeface="FS Magistral Medium" panose="020B0704030204080304" pitchFamily="34" charset="0"/>
              </a:rPr>
              <a:t>phân</a:t>
            </a:r>
            <a:r>
              <a:rPr lang="en-US" sz="1800" i="1" dirty="0">
                <a:solidFill>
                  <a:srgbClr val="900E1D"/>
                </a:solidFill>
                <a:latin typeface="FS Magistral Medium" panose="020B0704030204080304" pitchFamily="34" charset="0"/>
              </a:rPr>
              <a:t> </a:t>
            </a:r>
            <a:r>
              <a:rPr lang="en-US" sz="1800" i="1" dirty="0" err="1">
                <a:solidFill>
                  <a:srgbClr val="900E1D"/>
                </a:solidFill>
                <a:latin typeface="FS Magistral Medium" panose="020B0704030204080304" pitchFamily="34" charset="0"/>
              </a:rPr>
              <a:t>tích</a:t>
            </a:r>
            <a:r>
              <a:rPr lang="en-US" sz="1800" i="1" dirty="0">
                <a:solidFill>
                  <a:srgbClr val="900E1D"/>
                </a:solidFill>
                <a:latin typeface="FS Magistral Medium" panose="020B0704030204080304" pitchFamily="34" charset="0"/>
              </a:rPr>
              <a:t> </a:t>
            </a:r>
            <a:r>
              <a:rPr lang="en-US" sz="1800" i="1" dirty="0" err="1">
                <a:solidFill>
                  <a:srgbClr val="900E1D"/>
                </a:solidFill>
                <a:latin typeface="FS Magistral Medium" panose="020B0704030204080304" pitchFamily="34" charset="0"/>
              </a:rPr>
              <a:t>và</a:t>
            </a:r>
            <a:r>
              <a:rPr lang="en-US" sz="1800" i="1" dirty="0">
                <a:solidFill>
                  <a:srgbClr val="900E1D"/>
                </a:solidFill>
                <a:latin typeface="FS Magistral Medium" panose="020B0704030204080304" pitchFamily="34" charset="0"/>
              </a:rPr>
              <a:t> </a:t>
            </a:r>
            <a:r>
              <a:rPr lang="en-US" sz="1800" b="0" i="1" dirty="0" err="1">
                <a:solidFill>
                  <a:srgbClr val="900E1D"/>
                </a:solidFill>
                <a:latin typeface="FS Magistral Medium" panose="020B0704030204080304" pitchFamily="34" charset="0"/>
                <a:ea typeface="Arial"/>
                <a:cs typeface="Arial"/>
                <a:sym typeface="Arial"/>
              </a:rPr>
              <a:t>sáng</a:t>
            </a:r>
            <a:r>
              <a:rPr lang="en-US" sz="1800" b="0" i="1" dirty="0">
                <a:solidFill>
                  <a:srgbClr val="900E1D"/>
                </a:solidFill>
                <a:latin typeface="FS Magistral Medium" panose="020B0704030204080304" pitchFamily="34" charset="0"/>
                <a:ea typeface="Arial"/>
                <a:cs typeface="Arial"/>
                <a:sym typeface="Arial"/>
              </a:rPr>
              <a:t> </a:t>
            </a:r>
            <a:r>
              <a:rPr lang="en-US" sz="1800" b="0" i="1" dirty="0" err="1">
                <a:solidFill>
                  <a:srgbClr val="900E1D"/>
                </a:solidFill>
                <a:latin typeface="FS Magistral Medium" panose="020B0704030204080304" pitchFamily="34" charset="0"/>
                <a:ea typeface="Arial"/>
                <a:cs typeface="Arial"/>
                <a:sym typeface="Arial"/>
              </a:rPr>
              <a:t>tạo</a:t>
            </a:r>
            <a:r>
              <a:rPr lang="en-US" sz="1800" b="0" i="1" dirty="0">
                <a:solidFill>
                  <a:srgbClr val="900E1D"/>
                </a:solidFill>
                <a:latin typeface="FS Magistral Medium" panose="020B0704030204080304" pitchFamily="34" charset="0"/>
                <a:ea typeface="Arial"/>
                <a:cs typeface="Arial"/>
                <a:sym typeface="Arial"/>
              </a:rPr>
              <a:t> </a:t>
            </a:r>
            <a:r>
              <a:rPr lang="en-US" sz="1800" b="0" i="1" dirty="0" err="1">
                <a:solidFill>
                  <a:srgbClr val="900E1D"/>
                </a:solidFill>
                <a:latin typeface="FS Magistral Medium" panose="020B0704030204080304" pitchFamily="34" charset="0"/>
                <a:ea typeface="Arial"/>
                <a:cs typeface="Arial"/>
                <a:sym typeface="Arial"/>
              </a:rPr>
              <a:t>nội</a:t>
            </a:r>
            <a:r>
              <a:rPr lang="en-US" sz="1800" b="0" i="1" dirty="0">
                <a:solidFill>
                  <a:srgbClr val="900E1D"/>
                </a:solidFill>
                <a:latin typeface="FS Magistral Medium" panose="020B0704030204080304" pitchFamily="34" charset="0"/>
                <a:ea typeface="Arial"/>
                <a:cs typeface="Arial"/>
                <a:sym typeface="Arial"/>
              </a:rPr>
              <a:t> dung </a:t>
            </a:r>
            <a:r>
              <a:rPr lang="en-US" sz="1800" b="0" i="1" dirty="0" err="1">
                <a:solidFill>
                  <a:srgbClr val="900E1D"/>
                </a:solidFill>
                <a:latin typeface="FS Magistral Medium" panose="020B0704030204080304" pitchFamily="34" charset="0"/>
                <a:ea typeface="Arial"/>
                <a:cs typeface="Arial"/>
                <a:sym typeface="Arial"/>
              </a:rPr>
              <a:t>đa</a:t>
            </a:r>
            <a:r>
              <a:rPr lang="en-US" sz="1800" b="0" i="1" dirty="0">
                <a:solidFill>
                  <a:srgbClr val="900E1D"/>
                </a:solidFill>
                <a:latin typeface="FS Magistral Medium" panose="020B0704030204080304" pitchFamily="34" charset="0"/>
                <a:ea typeface="Arial"/>
                <a:cs typeface="Arial"/>
                <a:sym typeface="Arial"/>
              </a:rPr>
              <a:t> </a:t>
            </a:r>
            <a:r>
              <a:rPr lang="en-US" sz="1800" b="0" i="1" dirty="0" err="1">
                <a:solidFill>
                  <a:srgbClr val="900E1D"/>
                </a:solidFill>
                <a:latin typeface="FS Magistral Medium" panose="020B0704030204080304" pitchFamily="34" charset="0"/>
                <a:ea typeface="Arial"/>
                <a:cs typeface="Arial"/>
                <a:sym typeface="Arial"/>
              </a:rPr>
              <a:t>thể</a:t>
            </a:r>
            <a:r>
              <a:rPr lang="en-US" sz="1800" b="0" i="1" dirty="0">
                <a:solidFill>
                  <a:srgbClr val="900E1D"/>
                </a:solidFill>
                <a:latin typeface="FS Magistral Medium" panose="020B0704030204080304" pitchFamily="34" charset="0"/>
                <a:ea typeface="Arial"/>
                <a:cs typeface="Arial"/>
                <a:sym typeface="Arial"/>
              </a:rPr>
              <a:t> </a:t>
            </a:r>
            <a:r>
              <a:rPr lang="en-US" sz="1800" b="0" i="1" dirty="0" err="1">
                <a:solidFill>
                  <a:srgbClr val="900E1D"/>
                </a:solidFill>
                <a:latin typeface="FS Magistral Medium" panose="020B0704030204080304" pitchFamily="34" charset="0"/>
                <a:ea typeface="Arial"/>
                <a:cs typeface="Arial"/>
                <a:sym typeface="Arial"/>
              </a:rPr>
              <a:t>thức</a:t>
            </a:r>
            <a:endParaRPr lang="en-US" sz="1800" b="0" i="1" dirty="0">
              <a:solidFill>
                <a:srgbClr val="900E1D"/>
              </a:solidFill>
              <a:latin typeface="FS Magistral Medium" panose="020B0704030204080304" pitchFamily="34" charset="0"/>
              <a:ea typeface="Arial"/>
              <a:cs typeface="Arial"/>
              <a:sym typeface="Arial"/>
            </a:endParaRPr>
          </a:p>
        </p:txBody>
      </p:sp>
      <p:sp>
        <p:nvSpPr>
          <p:cNvPr id="37" name="Rectangle 36">
            <a:extLst>
              <a:ext uri="{FF2B5EF4-FFF2-40B4-BE49-F238E27FC236}">
                <a16:creationId xmlns:a16="http://schemas.microsoft.com/office/drawing/2014/main" id="{185692FF-8115-4056-B671-045671C6D53E}"/>
              </a:ext>
            </a:extLst>
          </p:cNvPr>
          <p:cNvSpPr/>
          <p:nvPr/>
        </p:nvSpPr>
        <p:spPr>
          <a:xfrm>
            <a:off x="1298461" y="4134062"/>
            <a:ext cx="4560194" cy="1179187"/>
          </a:xfrm>
          <a:prstGeom prst="rect">
            <a:avLst/>
          </a:prstGeom>
          <a:solidFill>
            <a:schemeClr val="tx1"/>
          </a:solid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1FF651E5-1F5D-497C-9C7C-9CA58E4B17C1}"/>
              </a:ext>
            </a:extLst>
          </p:cNvPr>
          <p:cNvSpPr txBox="1"/>
          <p:nvPr/>
        </p:nvSpPr>
        <p:spPr>
          <a:xfrm>
            <a:off x="1233574" y="4134063"/>
            <a:ext cx="4789715" cy="1000274"/>
          </a:xfrm>
          <a:prstGeom prst="rect">
            <a:avLst/>
          </a:prstGeom>
          <a:noFill/>
        </p:spPr>
        <p:txBody>
          <a:bodyPr wrap="square" rtlCol="0">
            <a:spAutoFit/>
          </a:bodyPr>
          <a:lstStyle/>
          <a:p>
            <a:pPr marL="0" marR="0" lvl="0" indent="0" algn="ctr" rtl="0">
              <a:lnSpc>
                <a:spcPct val="155973"/>
              </a:lnSpc>
              <a:spcBef>
                <a:spcPts val="0"/>
              </a:spcBef>
              <a:spcAft>
                <a:spcPts val="0"/>
              </a:spcAft>
              <a:buNone/>
            </a:pPr>
            <a:r>
              <a:rPr lang="en-US" sz="2000" b="1" dirty="0" err="1">
                <a:solidFill>
                  <a:srgbClr val="FFFAF7"/>
                </a:solidFill>
              </a:rPr>
              <a:t>Trung</a:t>
            </a:r>
            <a:r>
              <a:rPr lang="en-US" sz="2000" b="1" dirty="0">
                <a:solidFill>
                  <a:srgbClr val="FFFAF7"/>
                </a:solidFill>
              </a:rPr>
              <a:t> </a:t>
            </a:r>
            <a:r>
              <a:rPr lang="en-US" sz="2000" b="1" dirty="0" err="1">
                <a:solidFill>
                  <a:srgbClr val="FFFAF7"/>
                </a:solidFill>
              </a:rPr>
              <a:t>tâm</a:t>
            </a:r>
            <a:r>
              <a:rPr lang="en-US" sz="2000" b="1" dirty="0">
                <a:solidFill>
                  <a:srgbClr val="FFFAF7"/>
                </a:solidFill>
              </a:rPr>
              <a:t> </a:t>
            </a:r>
            <a:r>
              <a:rPr lang="en-US" sz="2000" b="1" dirty="0" err="1">
                <a:solidFill>
                  <a:srgbClr val="FFFAF7"/>
                </a:solidFill>
              </a:rPr>
              <a:t>Dịch</a:t>
            </a:r>
            <a:r>
              <a:rPr lang="en-US" sz="2000" b="1" dirty="0">
                <a:solidFill>
                  <a:srgbClr val="FFFAF7"/>
                </a:solidFill>
              </a:rPr>
              <a:t> </a:t>
            </a:r>
            <a:r>
              <a:rPr lang="en-US" sz="2000" b="1" dirty="0" err="1">
                <a:solidFill>
                  <a:srgbClr val="FFFAF7"/>
                </a:solidFill>
              </a:rPr>
              <a:t>vụ</a:t>
            </a:r>
            <a:r>
              <a:rPr lang="en-US" sz="2000" b="1" dirty="0">
                <a:solidFill>
                  <a:srgbClr val="FFFAF7"/>
                </a:solidFill>
              </a:rPr>
              <a:t> </a:t>
            </a:r>
            <a:r>
              <a:rPr lang="en-US" sz="2000" b="1" dirty="0" err="1">
                <a:solidFill>
                  <a:srgbClr val="FFFAF7"/>
                </a:solidFill>
              </a:rPr>
              <a:t>Truyền</a:t>
            </a:r>
            <a:r>
              <a:rPr lang="en-US" sz="2000" b="1" dirty="0">
                <a:solidFill>
                  <a:srgbClr val="FFFAF7"/>
                </a:solidFill>
              </a:rPr>
              <a:t> </a:t>
            </a:r>
            <a:r>
              <a:rPr lang="en-US" sz="2000" b="1" dirty="0" err="1">
                <a:solidFill>
                  <a:srgbClr val="FFFAF7"/>
                </a:solidFill>
              </a:rPr>
              <a:t>hình</a:t>
            </a:r>
            <a:endParaRPr lang="en-US" sz="2000" b="1" dirty="0">
              <a:solidFill>
                <a:srgbClr val="FFFAF7"/>
              </a:solidFill>
            </a:endParaRPr>
          </a:p>
          <a:p>
            <a:pPr marL="0" marR="0" lvl="0" indent="0" algn="ctr" rtl="0">
              <a:lnSpc>
                <a:spcPct val="155973"/>
              </a:lnSpc>
              <a:spcBef>
                <a:spcPts val="0"/>
              </a:spcBef>
              <a:spcAft>
                <a:spcPts val="0"/>
              </a:spcAft>
              <a:buNone/>
            </a:pPr>
            <a:r>
              <a:rPr lang="en-US" sz="2000" b="1" dirty="0" err="1">
                <a:solidFill>
                  <a:srgbClr val="FFFAF7"/>
                </a:solidFill>
              </a:rPr>
              <a:t>Trung</a:t>
            </a:r>
            <a:r>
              <a:rPr lang="en-US" sz="2000" b="1" dirty="0">
                <a:solidFill>
                  <a:srgbClr val="FFFAF7"/>
                </a:solidFill>
              </a:rPr>
              <a:t> </a:t>
            </a:r>
            <a:r>
              <a:rPr lang="en-US" sz="2000" b="1" dirty="0" err="1">
                <a:solidFill>
                  <a:srgbClr val="FFFAF7"/>
                </a:solidFill>
              </a:rPr>
              <a:t>tâm</a:t>
            </a:r>
            <a:r>
              <a:rPr lang="en-US" sz="2000" b="1" dirty="0">
                <a:solidFill>
                  <a:srgbClr val="FFFAF7"/>
                </a:solidFill>
              </a:rPr>
              <a:t> </a:t>
            </a:r>
            <a:r>
              <a:rPr lang="en-US" sz="2000" b="1" dirty="0" err="1">
                <a:solidFill>
                  <a:srgbClr val="FFFAF7"/>
                </a:solidFill>
              </a:rPr>
              <a:t>Phân</a:t>
            </a:r>
            <a:r>
              <a:rPr lang="en-US" sz="2000" b="1" dirty="0">
                <a:solidFill>
                  <a:srgbClr val="FFFAF7"/>
                </a:solidFill>
              </a:rPr>
              <a:t> </a:t>
            </a:r>
            <a:r>
              <a:rPr lang="en-US" sz="2000" b="1" dirty="0" err="1">
                <a:solidFill>
                  <a:srgbClr val="FFFAF7"/>
                </a:solidFill>
              </a:rPr>
              <a:t>tích</a:t>
            </a:r>
            <a:r>
              <a:rPr lang="en-US" sz="2000" b="1" dirty="0">
                <a:solidFill>
                  <a:srgbClr val="FFFAF7"/>
                </a:solidFill>
              </a:rPr>
              <a:t> </a:t>
            </a:r>
            <a:r>
              <a:rPr lang="en-US" sz="2000" b="1" dirty="0" err="1">
                <a:solidFill>
                  <a:srgbClr val="FFFAF7"/>
                </a:solidFill>
              </a:rPr>
              <a:t>Dữ</a:t>
            </a:r>
            <a:r>
              <a:rPr lang="en-US" sz="2000" b="1" dirty="0">
                <a:solidFill>
                  <a:srgbClr val="FFFAF7"/>
                </a:solidFill>
              </a:rPr>
              <a:t> </a:t>
            </a:r>
            <a:r>
              <a:rPr lang="en-US" sz="2000" b="1" dirty="0" err="1">
                <a:solidFill>
                  <a:srgbClr val="FFFAF7"/>
                </a:solidFill>
              </a:rPr>
              <a:t>liệu</a:t>
            </a:r>
            <a:endParaRPr lang="en-US" sz="2000" b="1" dirty="0">
              <a:solidFill>
                <a:srgbClr val="FFFAF7"/>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5" y="760794"/>
            <a:ext cx="3712636"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68019" y="400141"/>
            <a:ext cx="4599405"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Đối</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thủ</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cạnh</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tranh</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3391113" y="6420778"/>
            <a:ext cx="1969959"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Phân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thị</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trường</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Rectangle: Rounded Corners 18">
            <a:extLst>
              <a:ext uri="{FF2B5EF4-FFF2-40B4-BE49-F238E27FC236}">
                <a16:creationId xmlns:a16="http://schemas.microsoft.com/office/drawing/2014/main" id="{F7494FD4-79BB-40BF-A53B-10203F38B732}"/>
              </a:ext>
            </a:extLst>
          </p:cNvPr>
          <p:cNvSpPr/>
          <p:nvPr/>
        </p:nvSpPr>
        <p:spPr>
          <a:xfrm>
            <a:off x="613349" y="2271024"/>
            <a:ext cx="2252518" cy="3268918"/>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id="{715AAA5D-9222-4533-853B-F769B8504F43}"/>
              </a:ext>
            </a:extLst>
          </p:cNvPr>
          <p:cNvSpPr/>
          <p:nvPr/>
        </p:nvSpPr>
        <p:spPr>
          <a:xfrm>
            <a:off x="3465388" y="2224703"/>
            <a:ext cx="2252518" cy="3315239"/>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Rounded Corners 24">
            <a:extLst>
              <a:ext uri="{FF2B5EF4-FFF2-40B4-BE49-F238E27FC236}">
                <a16:creationId xmlns:a16="http://schemas.microsoft.com/office/drawing/2014/main" id="{835CD486-FF26-4E3F-A0AF-021C2B33C98A}"/>
              </a:ext>
            </a:extLst>
          </p:cNvPr>
          <p:cNvSpPr/>
          <p:nvPr/>
        </p:nvSpPr>
        <p:spPr>
          <a:xfrm>
            <a:off x="6328588" y="2254091"/>
            <a:ext cx="2252518" cy="3285852"/>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Rounded Corners 25">
            <a:extLst>
              <a:ext uri="{FF2B5EF4-FFF2-40B4-BE49-F238E27FC236}">
                <a16:creationId xmlns:a16="http://schemas.microsoft.com/office/drawing/2014/main" id="{DB777856-1CBE-4E2A-9569-D238DD1E20E6}"/>
              </a:ext>
            </a:extLst>
          </p:cNvPr>
          <p:cNvSpPr/>
          <p:nvPr/>
        </p:nvSpPr>
        <p:spPr>
          <a:xfrm>
            <a:off x="9167448" y="2237477"/>
            <a:ext cx="2252518" cy="3302468"/>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AutoShape 2" descr="Logo Youtube - Logo YouTube có nút phát - CleanPNG / KissPNG">
            <a:extLst>
              <a:ext uri="{FF2B5EF4-FFF2-40B4-BE49-F238E27FC236}">
                <a16:creationId xmlns:a16="http://schemas.microsoft.com/office/drawing/2014/main" id="{AC1792EF-FAA8-4FB2-8EB0-C7FA3EA30D4B}"/>
              </a:ext>
            </a:extLst>
          </p:cNvPr>
          <p:cNvSpPr>
            <a:spLocks noChangeAspect="1" noChangeArrowheads="1"/>
          </p:cNvSpPr>
          <p:nvPr/>
        </p:nvSpPr>
        <p:spPr bwMode="auto">
          <a:xfrm>
            <a:off x="5943599" y="3276599"/>
            <a:ext cx="1761893" cy="176189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7" name="Google Shape;285;g2e233162c1b_11_31">
            <a:extLst>
              <a:ext uri="{FF2B5EF4-FFF2-40B4-BE49-F238E27FC236}">
                <a16:creationId xmlns:a16="http://schemas.microsoft.com/office/drawing/2014/main" id="{7CE15441-63F4-46A1-80C7-2C2AD8284EF6}"/>
              </a:ext>
            </a:extLst>
          </p:cNvPr>
          <p:cNvPicPr preferRelativeResize="0"/>
          <p:nvPr/>
        </p:nvPicPr>
        <p:blipFill>
          <a:blip r:embed="rId3">
            <a:alphaModFix/>
          </a:blip>
          <a:stretch>
            <a:fillRect/>
          </a:stretch>
        </p:blipFill>
        <p:spPr>
          <a:xfrm>
            <a:off x="1182710" y="1128355"/>
            <a:ext cx="1393456" cy="1393456"/>
          </a:xfrm>
          <a:prstGeom prst="rect">
            <a:avLst/>
          </a:prstGeom>
          <a:noFill/>
          <a:ln>
            <a:noFill/>
          </a:ln>
        </p:spPr>
      </p:pic>
      <p:pic>
        <p:nvPicPr>
          <p:cNvPr id="28" name="Google Shape;283;g2e233162c1b_11_31">
            <a:extLst>
              <a:ext uri="{FF2B5EF4-FFF2-40B4-BE49-F238E27FC236}">
                <a16:creationId xmlns:a16="http://schemas.microsoft.com/office/drawing/2014/main" id="{958F3030-0E2E-4412-9D2F-A3798397A97B}"/>
              </a:ext>
            </a:extLst>
          </p:cNvPr>
          <p:cNvPicPr preferRelativeResize="0"/>
          <p:nvPr/>
        </p:nvPicPr>
        <p:blipFill>
          <a:blip r:embed="rId4">
            <a:alphaModFix/>
          </a:blip>
          <a:stretch>
            <a:fillRect/>
          </a:stretch>
        </p:blipFill>
        <p:spPr>
          <a:xfrm>
            <a:off x="3967616" y="1085327"/>
            <a:ext cx="1393456" cy="1104912"/>
          </a:xfrm>
          <a:prstGeom prst="rect">
            <a:avLst/>
          </a:prstGeom>
          <a:noFill/>
          <a:ln>
            <a:noFill/>
          </a:ln>
        </p:spPr>
      </p:pic>
      <p:pic>
        <p:nvPicPr>
          <p:cNvPr id="1028" name="Picture 4" descr="Ai Logo PNG Transparent Images Free Download | Vector Files | Pngtree">
            <a:extLst>
              <a:ext uri="{FF2B5EF4-FFF2-40B4-BE49-F238E27FC236}">
                <a16:creationId xmlns:a16="http://schemas.microsoft.com/office/drawing/2014/main" id="{239DEB3D-A77A-4D11-AB89-BAB972FE93A5}"/>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3333" y1="39167" x2="43333" y2="39167"/>
                        <a14:foregroundMark x1="63056" y1="46944" x2="63056" y2="46944"/>
                        <a14:foregroundMark x1="65000" y1="37778" x2="65000" y2="37778"/>
                      </a14:backgroundRemoval>
                    </a14:imgEffect>
                  </a14:imgLayer>
                </a14:imgProps>
              </a:ext>
              <a:ext uri="{28A0092B-C50C-407E-A947-70E740481C1C}">
                <a14:useLocalDpi xmlns:a14="http://schemas.microsoft.com/office/drawing/2010/main" val="0"/>
              </a:ext>
            </a:extLst>
          </a:blip>
          <a:srcRect/>
          <a:stretch>
            <a:fillRect/>
          </a:stretch>
        </p:blipFill>
        <p:spPr bwMode="auto">
          <a:xfrm>
            <a:off x="6930275" y="1071376"/>
            <a:ext cx="1104912" cy="1104912"/>
          </a:xfrm>
          <a:prstGeom prst="rect">
            <a:avLst/>
          </a:prstGeom>
          <a:noFill/>
          <a:extLst>
            <a:ext uri="{909E8E84-426E-40DD-AFC4-6F175D3DCCD1}">
              <a14:hiddenFill xmlns:a14="http://schemas.microsoft.com/office/drawing/2010/main">
                <a:solidFill>
                  <a:srgbClr val="FFFFFF"/>
                </a:solidFill>
              </a14:hiddenFill>
            </a:ext>
          </a:extLst>
        </p:spPr>
      </p:pic>
      <p:cxnSp>
        <p:nvCxnSpPr>
          <p:cNvPr id="29" name="Straight Connector 28">
            <a:extLst>
              <a:ext uri="{FF2B5EF4-FFF2-40B4-BE49-F238E27FC236}">
                <a16:creationId xmlns:a16="http://schemas.microsoft.com/office/drawing/2014/main" id="{04156916-3C27-4031-8B04-66466CAC21D7}"/>
              </a:ext>
            </a:extLst>
          </p:cNvPr>
          <p:cNvCxnSpPr>
            <a:cxnSpLocks/>
          </p:cNvCxnSpPr>
          <p:nvPr/>
        </p:nvCxnSpPr>
        <p:spPr>
          <a:xfrm>
            <a:off x="613349" y="2816819"/>
            <a:ext cx="2252518" cy="0"/>
          </a:xfrm>
          <a:prstGeom prst="line">
            <a:avLst/>
          </a:prstGeom>
          <a:ln>
            <a:solidFill>
              <a:srgbClr val="B02929"/>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E42E6B5-B4D4-46ED-AB57-1D8641081D15}"/>
              </a:ext>
            </a:extLst>
          </p:cNvPr>
          <p:cNvSpPr txBox="1"/>
          <p:nvPr/>
        </p:nvSpPr>
        <p:spPr>
          <a:xfrm>
            <a:off x="837617" y="2354526"/>
            <a:ext cx="1817415" cy="369332"/>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err="1">
                <a:solidFill>
                  <a:srgbClr val="ED1B2F"/>
                </a:solidFill>
                <a:latin typeface="FS Magistral Bold" panose="020B0804030204080304" pitchFamily="34" charset="0"/>
              </a:rPr>
              <a:t>Youtube</a:t>
            </a:r>
            <a:r>
              <a:rPr lang="en-US" dirty="0">
                <a:solidFill>
                  <a:srgbClr val="ED1B2F"/>
                </a:solidFill>
                <a:latin typeface="FS Magistral Bold" panose="020B0804030204080304" pitchFamily="34" charset="0"/>
              </a:rPr>
              <a:t> Short</a:t>
            </a:r>
            <a:endParaRPr lang="vi-VN" dirty="0">
              <a:solidFill>
                <a:srgbClr val="ED1B2F"/>
              </a:solidFill>
              <a:latin typeface="FS Magistral Bold" panose="020B0804030204080304" pitchFamily="34" charset="0"/>
            </a:endParaRPr>
          </a:p>
        </p:txBody>
      </p:sp>
      <p:cxnSp>
        <p:nvCxnSpPr>
          <p:cNvPr id="33" name="Straight Connector 32">
            <a:extLst>
              <a:ext uri="{FF2B5EF4-FFF2-40B4-BE49-F238E27FC236}">
                <a16:creationId xmlns:a16="http://schemas.microsoft.com/office/drawing/2014/main" id="{2F392620-D630-4EF2-AB28-8E2C6520A110}"/>
              </a:ext>
            </a:extLst>
          </p:cNvPr>
          <p:cNvCxnSpPr>
            <a:cxnSpLocks/>
          </p:cNvCxnSpPr>
          <p:nvPr/>
        </p:nvCxnSpPr>
        <p:spPr>
          <a:xfrm>
            <a:off x="3465594" y="2803671"/>
            <a:ext cx="2252518" cy="0"/>
          </a:xfrm>
          <a:prstGeom prst="line">
            <a:avLst/>
          </a:prstGeom>
          <a:ln>
            <a:solidFill>
              <a:srgbClr val="B02929"/>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3095B4FF-3FE8-4FC1-BA2A-091C1C325EA1}"/>
              </a:ext>
            </a:extLst>
          </p:cNvPr>
          <p:cNvSpPr txBox="1"/>
          <p:nvPr/>
        </p:nvSpPr>
        <p:spPr>
          <a:xfrm>
            <a:off x="4151824" y="2341378"/>
            <a:ext cx="1817415" cy="369332"/>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err="1">
                <a:solidFill>
                  <a:srgbClr val="ED1B2F"/>
                </a:solidFill>
                <a:latin typeface="FS Magistral Bold" panose="020B0804030204080304" pitchFamily="34" charset="0"/>
              </a:rPr>
              <a:t>Tiktok</a:t>
            </a:r>
            <a:endParaRPr lang="vi-VN" dirty="0">
              <a:solidFill>
                <a:srgbClr val="ED1B2F"/>
              </a:solidFill>
              <a:latin typeface="FS Magistral Bold" panose="020B0804030204080304" pitchFamily="34" charset="0"/>
            </a:endParaRPr>
          </a:p>
        </p:txBody>
      </p:sp>
      <p:cxnSp>
        <p:nvCxnSpPr>
          <p:cNvPr id="36" name="Straight Connector 35">
            <a:extLst>
              <a:ext uri="{FF2B5EF4-FFF2-40B4-BE49-F238E27FC236}">
                <a16:creationId xmlns:a16="http://schemas.microsoft.com/office/drawing/2014/main" id="{659AF4B1-9057-4814-BDF8-DAE032653620}"/>
              </a:ext>
            </a:extLst>
          </p:cNvPr>
          <p:cNvCxnSpPr>
            <a:cxnSpLocks/>
          </p:cNvCxnSpPr>
          <p:nvPr/>
        </p:nvCxnSpPr>
        <p:spPr>
          <a:xfrm>
            <a:off x="6323094" y="2797931"/>
            <a:ext cx="2252518" cy="0"/>
          </a:xfrm>
          <a:prstGeom prst="line">
            <a:avLst/>
          </a:prstGeom>
          <a:ln>
            <a:solidFill>
              <a:srgbClr val="B02929"/>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EBFA4AC-2455-4B20-B50D-D47753D5FF11}"/>
              </a:ext>
            </a:extLst>
          </p:cNvPr>
          <p:cNvSpPr txBox="1"/>
          <p:nvPr/>
        </p:nvSpPr>
        <p:spPr>
          <a:xfrm>
            <a:off x="6920424" y="2335638"/>
            <a:ext cx="1817415" cy="369332"/>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a:solidFill>
                  <a:srgbClr val="ED1B2F"/>
                </a:solidFill>
                <a:latin typeface="FS Magistral Bold" panose="020B0804030204080304" pitchFamily="34" charset="0"/>
              </a:rPr>
              <a:t>AI Tools</a:t>
            </a:r>
            <a:endParaRPr lang="vi-VN" dirty="0">
              <a:solidFill>
                <a:srgbClr val="ED1B2F"/>
              </a:solidFill>
              <a:latin typeface="FS Magistral Bold" panose="020B0804030204080304" pitchFamily="34" charset="0"/>
            </a:endParaRPr>
          </a:p>
        </p:txBody>
      </p:sp>
      <p:sp>
        <p:nvSpPr>
          <p:cNvPr id="38" name="TextBox 37">
            <a:extLst>
              <a:ext uri="{FF2B5EF4-FFF2-40B4-BE49-F238E27FC236}">
                <a16:creationId xmlns:a16="http://schemas.microsoft.com/office/drawing/2014/main" id="{802C7B37-5EF8-4FE2-BC45-EB6F0F3F94DD}"/>
              </a:ext>
            </a:extLst>
          </p:cNvPr>
          <p:cNvSpPr txBox="1"/>
          <p:nvPr/>
        </p:nvSpPr>
        <p:spPr>
          <a:xfrm>
            <a:off x="762702" y="3017313"/>
            <a:ext cx="1961248" cy="1323439"/>
          </a:xfrm>
          <a:prstGeom prst="rect">
            <a:avLst/>
          </a:prstGeom>
          <a:noFill/>
        </p:spPr>
        <p:txBody>
          <a:bodyPr wrap="square" rtlCol="0">
            <a:spAutoFit/>
          </a:bodyPr>
          <a:lstStyle/>
          <a:p>
            <a:pPr marL="0" lvl="1" algn="just" rtl="0">
              <a:spcBef>
                <a:spcPts val="0"/>
              </a:spcBef>
              <a:spcAft>
                <a:spcPts val="0"/>
              </a:spcAft>
              <a:buSzPts val="1800"/>
            </a:pPr>
            <a:r>
              <a:rPr lang="en-US" sz="1600" dirty="0">
                <a:solidFill>
                  <a:schemeClr val="dk1"/>
                </a:solidFill>
                <a:latin typeface="PF BeauSans Pro" panose="02000500000000020004" pitchFamily="2" charset="0"/>
              </a:rPr>
              <a:t>C</a:t>
            </a:r>
            <a:r>
              <a:rPr lang="vi-VN" sz="1600" dirty="0">
                <a:solidFill>
                  <a:schemeClr val="dk1"/>
                </a:solidFill>
                <a:latin typeface="PF BeauSans Pro" panose="02000500000000020004" pitchFamily="2" charset="0"/>
              </a:rPr>
              <a:t>ho phép người dùng đăng video ngắn, nhưng không có công cụ sáng tạo nội dung</a:t>
            </a:r>
          </a:p>
        </p:txBody>
      </p:sp>
      <p:sp>
        <p:nvSpPr>
          <p:cNvPr id="39" name="TextBox 38">
            <a:extLst>
              <a:ext uri="{FF2B5EF4-FFF2-40B4-BE49-F238E27FC236}">
                <a16:creationId xmlns:a16="http://schemas.microsoft.com/office/drawing/2014/main" id="{6D0A3A6F-8867-4D13-AD65-4095C2E932E7}"/>
              </a:ext>
            </a:extLst>
          </p:cNvPr>
          <p:cNvSpPr txBox="1"/>
          <p:nvPr/>
        </p:nvSpPr>
        <p:spPr>
          <a:xfrm>
            <a:off x="3623193" y="2983414"/>
            <a:ext cx="1961248" cy="1323439"/>
          </a:xfrm>
          <a:prstGeom prst="rect">
            <a:avLst/>
          </a:prstGeom>
          <a:noFill/>
        </p:spPr>
        <p:txBody>
          <a:bodyPr wrap="square" rtlCol="0">
            <a:spAutoFit/>
          </a:bodyPr>
          <a:lstStyle/>
          <a:p>
            <a:pPr marL="0" lvl="1" algn="just" rtl="0">
              <a:spcBef>
                <a:spcPts val="0"/>
              </a:spcBef>
              <a:spcAft>
                <a:spcPts val="0"/>
              </a:spcAft>
              <a:buSzPts val="1800"/>
            </a:pPr>
            <a:r>
              <a:rPr lang="en-US" sz="1600" dirty="0">
                <a:solidFill>
                  <a:schemeClr val="dk1"/>
                </a:solidFill>
                <a:latin typeface="PF BeauSans Pro" panose="02000500000000020004" pitchFamily="2" charset="0"/>
              </a:rPr>
              <a:t>N</a:t>
            </a:r>
            <a:r>
              <a:rPr lang="vi-VN" sz="1600" dirty="0">
                <a:solidFill>
                  <a:schemeClr val="dk1"/>
                </a:solidFill>
                <a:latin typeface="PF BeauSans Pro" panose="02000500000000020004" pitchFamily="2" charset="0"/>
              </a:rPr>
              <a:t>ền tảng sáng tạo nội dung lớn, nhưng vấn đề bản quyền chưa được bảo đảm</a:t>
            </a:r>
          </a:p>
        </p:txBody>
      </p:sp>
      <p:sp>
        <p:nvSpPr>
          <p:cNvPr id="40" name="TextBox 39">
            <a:extLst>
              <a:ext uri="{FF2B5EF4-FFF2-40B4-BE49-F238E27FC236}">
                <a16:creationId xmlns:a16="http://schemas.microsoft.com/office/drawing/2014/main" id="{75AFA198-E082-47C2-8E68-5555D9D99B5B}"/>
              </a:ext>
            </a:extLst>
          </p:cNvPr>
          <p:cNvSpPr txBox="1"/>
          <p:nvPr/>
        </p:nvSpPr>
        <p:spPr>
          <a:xfrm>
            <a:off x="6482857" y="2981392"/>
            <a:ext cx="1961248" cy="2062103"/>
          </a:xfrm>
          <a:prstGeom prst="rect">
            <a:avLst/>
          </a:prstGeom>
          <a:noFill/>
        </p:spPr>
        <p:txBody>
          <a:bodyPr wrap="square" rtlCol="0">
            <a:spAutoFit/>
          </a:bodyPr>
          <a:lstStyle/>
          <a:p>
            <a:pPr marL="0" lvl="1" algn="just" rtl="0">
              <a:spcBef>
                <a:spcPts val="0"/>
              </a:spcBef>
              <a:spcAft>
                <a:spcPts val="0"/>
              </a:spcAft>
              <a:buSzPts val="1800"/>
            </a:pPr>
            <a:r>
              <a:rPr lang="vi-VN" sz="1600" dirty="0">
                <a:solidFill>
                  <a:schemeClr val="dk1"/>
                </a:solidFill>
                <a:latin typeface="PF BeauSans Pro" panose="02000500000000020004" pitchFamily="2" charset="0"/>
              </a:rPr>
              <a:t>Các công cụ được các nhà cung cấp đơn lẻ theo 1 nhóm chức năng</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nhất</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định</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Chưa</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có</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công</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cụ</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kết</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hợp</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các</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nhóm</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tính</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năng</a:t>
            </a:r>
            <a:endParaRPr lang="vi-VN" sz="1600" dirty="0">
              <a:solidFill>
                <a:schemeClr val="dk1"/>
              </a:solidFill>
              <a:latin typeface="PF BeauSans Pro" panose="02000500000000020004" pitchFamily="2" charset="0"/>
            </a:endParaRPr>
          </a:p>
        </p:txBody>
      </p:sp>
      <p:pic>
        <p:nvPicPr>
          <p:cNvPr id="41" name="Google Shape;287;g2e233162c1b_11_31">
            <a:extLst>
              <a:ext uri="{FF2B5EF4-FFF2-40B4-BE49-F238E27FC236}">
                <a16:creationId xmlns:a16="http://schemas.microsoft.com/office/drawing/2014/main" id="{256EDDCD-B94B-47A7-957B-621D8A8055B2}"/>
              </a:ext>
            </a:extLst>
          </p:cNvPr>
          <p:cNvPicPr preferRelativeResize="0"/>
          <p:nvPr/>
        </p:nvPicPr>
        <p:blipFill>
          <a:blip r:embed="rId7">
            <a:alphaModFix/>
          </a:blip>
          <a:stretch>
            <a:fillRect/>
          </a:stretch>
        </p:blipFill>
        <p:spPr>
          <a:xfrm>
            <a:off x="9452362" y="1318055"/>
            <a:ext cx="1682689" cy="617045"/>
          </a:xfrm>
          <a:prstGeom prst="rect">
            <a:avLst/>
          </a:prstGeom>
          <a:noFill/>
          <a:ln>
            <a:noFill/>
          </a:ln>
        </p:spPr>
      </p:pic>
      <p:cxnSp>
        <p:nvCxnSpPr>
          <p:cNvPr id="42" name="Straight Connector 41">
            <a:extLst>
              <a:ext uri="{FF2B5EF4-FFF2-40B4-BE49-F238E27FC236}">
                <a16:creationId xmlns:a16="http://schemas.microsoft.com/office/drawing/2014/main" id="{7FC534C9-64C1-48FB-BE63-E95525CA5DE1}"/>
              </a:ext>
            </a:extLst>
          </p:cNvPr>
          <p:cNvCxnSpPr>
            <a:cxnSpLocks/>
          </p:cNvCxnSpPr>
          <p:nvPr/>
        </p:nvCxnSpPr>
        <p:spPr>
          <a:xfrm>
            <a:off x="9163906" y="2797931"/>
            <a:ext cx="2252518" cy="0"/>
          </a:xfrm>
          <a:prstGeom prst="line">
            <a:avLst/>
          </a:prstGeom>
          <a:ln>
            <a:solidFill>
              <a:srgbClr val="B02929"/>
            </a:solidFil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9207A71-2D48-47FC-AE5F-BE7F0FF7EC2B}"/>
              </a:ext>
            </a:extLst>
          </p:cNvPr>
          <p:cNvSpPr txBox="1"/>
          <p:nvPr/>
        </p:nvSpPr>
        <p:spPr>
          <a:xfrm>
            <a:off x="9831086" y="2335638"/>
            <a:ext cx="1817415" cy="369332"/>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a:solidFill>
                  <a:srgbClr val="ED1B2F"/>
                </a:solidFill>
                <a:latin typeface="FS Magistral Bold" panose="020B0804030204080304" pitchFamily="34" charset="0"/>
              </a:rPr>
              <a:t>TV360</a:t>
            </a:r>
            <a:endParaRPr lang="vi-VN" dirty="0">
              <a:solidFill>
                <a:srgbClr val="ED1B2F"/>
              </a:solidFill>
              <a:latin typeface="FS Magistral Bold" panose="020B0804030204080304" pitchFamily="34" charset="0"/>
            </a:endParaRPr>
          </a:p>
        </p:txBody>
      </p:sp>
      <p:sp>
        <p:nvSpPr>
          <p:cNvPr id="44" name="TextBox 43">
            <a:extLst>
              <a:ext uri="{FF2B5EF4-FFF2-40B4-BE49-F238E27FC236}">
                <a16:creationId xmlns:a16="http://schemas.microsoft.com/office/drawing/2014/main" id="{EC49EB51-7B8D-40AD-9549-9D0A0D2D9EED}"/>
              </a:ext>
            </a:extLst>
          </p:cNvPr>
          <p:cNvSpPr txBox="1"/>
          <p:nvPr/>
        </p:nvSpPr>
        <p:spPr>
          <a:xfrm>
            <a:off x="9309541" y="2976389"/>
            <a:ext cx="1961248" cy="2308324"/>
          </a:xfrm>
          <a:prstGeom prst="rect">
            <a:avLst/>
          </a:prstGeom>
          <a:noFill/>
        </p:spPr>
        <p:txBody>
          <a:bodyPr wrap="square" rtlCol="0">
            <a:spAutoFit/>
          </a:bodyPr>
          <a:lstStyle/>
          <a:p>
            <a:pPr marL="0" lvl="1" algn="just" rtl="0">
              <a:spcBef>
                <a:spcPts val="0"/>
              </a:spcBef>
              <a:spcAft>
                <a:spcPts val="0"/>
              </a:spcAft>
              <a:buSzPts val="1800"/>
            </a:pPr>
            <a:r>
              <a:rPr lang="en-US" sz="1600" dirty="0">
                <a:solidFill>
                  <a:schemeClr val="dk1"/>
                </a:solidFill>
                <a:latin typeface="PF BeauSans Pro" panose="02000500000000020004" pitchFamily="2" charset="0"/>
              </a:rPr>
              <a:t>Đ</a:t>
            </a:r>
            <a:r>
              <a:rPr lang="vi-VN" sz="1600" dirty="0">
                <a:solidFill>
                  <a:schemeClr val="dk1"/>
                </a:solidFill>
                <a:latin typeface="PF BeauSans Pro" panose="02000500000000020004" pitchFamily="2" charset="0"/>
              </a:rPr>
              <a:t>áp ứng bản quyền nội dung về thể thao, phim, truyền hình. Có thể tạo mới Tab TV360 Short Video</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với</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tính</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năng</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sáng</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tạo</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nội</a:t>
            </a:r>
            <a:r>
              <a:rPr lang="en-US" sz="1600" dirty="0">
                <a:solidFill>
                  <a:schemeClr val="dk1"/>
                </a:solidFill>
                <a:latin typeface="PF BeauSans Pro" panose="02000500000000020004" pitchFamily="2" charset="0"/>
              </a:rPr>
              <a:t> dung </a:t>
            </a:r>
            <a:r>
              <a:rPr lang="en-US" sz="1600" dirty="0" err="1">
                <a:solidFill>
                  <a:schemeClr val="dk1"/>
                </a:solidFill>
                <a:latin typeface="PF BeauSans Pro" panose="02000500000000020004" pitchFamily="2" charset="0"/>
              </a:rPr>
              <a:t>và</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chỉnh</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sứa</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đa</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thể</a:t>
            </a:r>
            <a:r>
              <a:rPr lang="en-US" sz="1600" dirty="0">
                <a:solidFill>
                  <a:schemeClr val="dk1"/>
                </a:solidFill>
                <a:latin typeface="PF BeauSans Pro" panose="02000500000000020004" pitchFamily="2" charset="0"/>
              </a:rPr>
              <a:t> </a:t>
            </a:r>
            <a:r>
              <a:rPr lang="en-US" sz="1600" dirty="0" err="1">
                <a:solidFill>
                  <a:schemeClr val="dk1"/>
                </a:solidFill>
                <a:latin typeface="PF BeauSans Pro" panose="02000500000000020004" pitchFamily="2" charset="0"/>
              </a:rPr>
              <a:t>thức</a:t>
            </a:r>
            <a:endParaRPr lang="vi-VN" sz="1600" dirty="0">
              <a:solidFill>
                <a:schemeClr val="dk1"/>
              </a:solidFill>
              <a:latin typeface="PF BeauSans Pro" panose="02000500000000020004" pitchFamily="2" charset="0"/>
            </a:endParaRPr>
          </a:p>
        </p:txBody>
      </p:sp>
      <p:sp>
        <p:nvSpPr>
          <p:cNvPr id="2" name="Rectangle 1">
            <a:extLst>
              <a:ext uri="{FF2B5EF4-FFF2-40B4-BE49-F238E27FC236}">
                <a16:creationId xmlns:a16="http://schemas.microsoft.com/office/drawing/2014/main" id="{803251F7-D35E-4C23-AE4A-3B956D2B9676}"/>
              </a:ext>
            </a:extLst>
          </p:cNvPr>
          <p:cNvSpPr/>
          <p:nvPr/>
        </p:nvSpPr>
        <p:spPr>
          <a:xfrm>
            <a:off x="8934962" y="1071376"/>
            <a:ext cx="2713540" cy="4780774"/>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1700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5" y="760794"/>
            <a:ext cx="5303310"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68019" y="400141"/>
            <a:ext cx="62359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Phân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tích</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người</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dùng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mục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tiêu</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3391113" y="6420778"/>
            <a:ext cx="1969959"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Phân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thị</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trường</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34" name="Rectangle: Rounded Corners 33">
            <a:extLst>
              <a:ext uri="{FF2B5EF4-FFF2-40B4-BE49-F238E27FC236}">
                <a16:creationId xmlns:a16="http://schemas.microsoft.com/office/drawing/2014/main" id="{537311C9-E742-457E-B38E-39C8B6ACB010}"/>
              </a:ext>
            </a:extLst>
          </p:cNvPr>
          <p:cNvSpPr/>
          <p:nvPr/>
        </p:nvSpPr>
        <p:spPr>
          <a:xfrm>
            <a:off x="8196147" y="1828800"/>
            <a:ext cx="3557239" cy="3543446"/>
          </a:xfrm>
          <a:prstGeom prst="roundRect">
            <a:avLst/>
          </a:prstGeom>
          <a:solidFill>
            <a:srgbClr val="FFFAF7"/>
          </a:solidFill>
          <a:ln w="38100">
            <a:solidFill>
              <a:srgbClr val="B029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B4B1A14D-2CF1-4DA6-BA93-C96769626AF8}"/>
              </a:ext>
            </a:extLst>
          </p:cNvPr>
          <p:cNvSpPr txBox="1"/>
          <p:nvPr/>
        </p:nvSpPr>
        <p:spPr>
          <a:xfrm>
            <a:off x="981307" y="1610505"/>
            <a:ext cx="6969514" cy="1477328"/>
          </a:xfrm>
          <a:prstGeom prst="rect">
            <a:avLst/>
          </a:prstGeom>
          <a:noFill/>
        </p:spPr>
        <p:txBody>
          <a:bodyPr wrap="square" rtlCol="0">
            <a:spAutoFit/>
          </a:bodyPr>
          <a:lstStyle/>
          <a:p>
            <a:pPr marL="285750" lvl="1" indent="-285750" algn="l" rtl="0">
              <a:spcBef>
                <a:spcPts val="0"/>
              </a:spcBef>
              <a:spcAft>
                <a:spcPts val="0"/>
              </a:spcAft>
              <a:buSzPts val="1800"/>
              <a:buFont typeface="Arial" panose="020B0604020202020204" pitchFamily="34" charset="0"/>
              <a:buChar char="•"/>
            </a:pPr>
            <a:r>
              <a:rPr lang="vi-VN" sz="1800" b="1" dirty="0">
                <a:solidFill>
                  <a:schemeClr val="dk1"/>
                </a:solidFill>
                <a:latin typeface="PF BeauSans Pro" panose="02000500000000020004" pitchFamily="2" charset="0"/>
              </a:rPr>
              <a:t>Quảng cáo,</a:t>
            </a:r>
            <a:r>
              <a:rPr lang="en-US" sz="1800" b="1" dirty="0">
                <a:solidFill>
                  <a:schemeClr val="dk1"/>
                </a:solidFill>
                <a:latin typeface="PF BeauSans Pro" panose="02000500000000020004" pitchFamily="2" charset="0"/>
              </a:rPr>
              <a:t> </a:t>
            </a:r>
            <a:r>
              <a:rPr lang="vi-VN" sz="1800" b="1" dirty="0">
                <a:solidFill>
                  <a:schemeClr val="dk1"/>
                </a:solidFill>
                <a:latin typeface="PF BeauSans Pro" panose="02000500000000020004" pitchFamily="2" charset="0"/>
              </a:rPr>
              <a:t>truyền thông phục vụ bán hàng, chăm sóc khách hàng: </a:t>
            </a:r>
            <a:r>
              <a:rPr lang="vi-VN" sz="1800" dirty="0">
                <a:solidFill>
                  <a:schemeClr val="dk1"/>
                </a:solidFill>
                <a:latin typeface="PF BeauSans Pro" panose="02000500000000020004" pitchFamily="2" charset="0"/>
              </a:rPr>
              <a:t>Tỉ lệ chuyển đổi có thể tăng từ 3-5% lên đến 13-15%.</a:t>
            </a:r>
          </a:p>
          <a:p>
            <a:pPr marL="285750" lvl="1" indent="-285750" algn="l" rtl="0">
              <a:spcBef>
                <a:spcPts val="0"/>
              </a:spcBef>
              <a:spcAft>
                <a:spcPts val="0"/>
              </a:spcAft>
              <a:buSzPts val="1800"/>
              <a:buFont typeface="Arial" panose="020B0604020202020204" pitchFamily="34" charset="0"/>
              <a:buChar char="•"/>
            </a:pPr>
            <a:r>
              <a:rPr lang="vi-VN" sz="1800" b="1" dirty="0">
                <a:solidFill>
                  <a:schemeClr val="dk1"/>
                </a:solidFill>
                <a:latin typeface="PF BeauSans Pro" panose="02000500000000020004" pitchFamily="2" charset="0"/>
              </a:rPr>
              <a:t>Đào tạo, truyền thông nội bộ: </a:t>
            </a:r>
            <a:r>
              <a:rPr lang="vi-VN" sz="1800" dirty="0">
                <a:solidFill>
                  <a:schemeClr val="dk1"/>
                </a:solidFill>
                <a:latin typeface="PF BeauSans Pro" panose="02000500000000020004" pitchFamily="2" charset="0"/>
              </a:rPr>
              <a:t>Dưới dạng văn bản, giọng nói, video, hình ảnh.</a:t>
            </a:r>
          </a:p>
        </p:txBody>
      </p:sp>
      <p:grpSp>
        <p:nvGrpSpPr>
          <p:cNvPr id="46" name="Group 45">
            <a:extLst>
              <a:ext uri="{FF2B5EF4-FFF2-40B4-BE49-F238E27FC236}">
                <a16:creationId xmlns:a16="http://schemas.microsoft.com/office/drawing/2014/main" id="{CDC22034-57CD-4F44-8387-D0C50975E9FA}"/>
              </a:ext>
            </a:extLst>
          </p:cNvPr>
          <p:cNvGrpSpPr/>
          <p:nvPr/>
        </p:nvGrpSpPr>
        <p:grpSpPr>
          <a:xfrm>
            <a:off x="371122" y="1167769"/>
            <a:ext cx="527779" cy="527779"/>
            <a:chOff x="371122" y="1345569"/>
            <a:chExt cx="527779" cy="527779"/>
          </a:xfrm>
        </p:grpSpPr>
        <p:sp>
          <p:nvSpPr>
            <p:cNvPr id="47" name="Oval 46">
              <a:extLst>
                <a:ext uri="{FF2B5EF4-FFF2-40B4-BE49-F238E27FC236}">
                  <a16:creationId xmlns:a16="http://schemas.microsoft.com/office/drawing/2014/main" id="{A1B87565-25AC-45D3-8CC1-02C85B59DC43}"/>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1E37BCAE-9195-45CF-98AA-CE4A9546175D}"/>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TextBox 48">
            <a:extLst>
              <a:ext uri="{FF2B5EF4-FFF2-40B4-BE49-F238E27FC236}">
                <a16:creationId xmlns:a16="http://schemas.microsoft.com/office/drawing/2014/main" id="{C3454189-CFBC-4286-9466-3A5DF5020CCD}"/>
              </a:ext>
            </a:extLst>
          </p:cNvPr>
          <p:cNvSpPr txBox="1"/>
          <p:nvPr/>
        </p:nvSpPr>
        <p:spPr>
          <a:xfrm>
            <a:off x="488483" y="1167769"/>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1</a:t>
            </a:r>
          </a:p>
        </p:txBody>
      </p:sp>
      <p:sp>
        <p:nvSpPr>
          <p:cNvPr id="50" name="TextBox 49">
            <a:extLst>
              <a:ext uri="{FF2B5EF4-FFF2-40B4-BE49-F238E27FC236}">
                <a16:creationId xmlns:a16="http://schemas.microsoft.com/office/drawing/2014/main" id="{C18B31F4-7360-4A2F-A0B6-463E5CE68FBA}"/>
              </a:ext>
            </a:extLst>
          </p:cNvPr>
          <p:cNvSpPr txBox="1"/>
          <p:nvPr/>
        </p:nvSpPr>
        <p:spPr>
          <a:xfrm>
            <a:off x="1013281" y="1198546"/>
            <a:ext cx="4599405"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err="1">
                <a:solidFill>
                  <a:srgbClr val="ED1B2F"/>
                </a:solidFill>
                <a:latin typeface="FS Magistral Bold" panose="020B0804030204080304" pitchFamily="34" charset="0"/>
              </a:rPr>
              <a:t>Nội</a:t>
            </a:r>
            <a:r>
              <a:rPr lang="en-US" sz="2000" dirty="0">
                <a:solidFill>
                  <a:srgbClr val="ED1B2F"/>
                </a:solidFill>
                <a:latin typeface="FS Magistral Bold" panose="020B0804030204080304" pitchFamily="34" charset="0"/>
              </a:rPr>
              <a:t> </a:t>
            </a:r>
            <a:r>
              <a:rPr lang="en-US" sz="2000" dirty="0" err="1">
                <a:solidFill>
                  <a:srgbClr val="ED1B2F"/>
                </a:solidFill>
                <a:latin typeface="FS Magistral Bold" panose="020B0804030204080304" pitchFamily="34" charset="0"/>
              </a:rPr>
              <a:t>bộ</a:t>
            </a:r>
            <a:r>
              <a:rPr lang="en-US" sz="2000" dirty="0">
                <a:solidFill>
                  <a:srgbClr val="ED1B2F"/>
                </a:solidFill>
                <a:latin typeface="FS Magistral Bold" panose="020B0804030204080304" pitchFamily="34" charset="0"/>
              </a:rPr>
              <a:t> Viettel:</a:t>
            </a:r>
          </a:p>
        </p:txBody>
      </p:sp>
      <p:grpSp>
        <p:nvGrpSpPr>
          <p:cNvPr id="51" name="Group 50">
            <a:extLst>
              <a:ext uri="{FF2B5EF4-FFF2-40B4-BE49-F238E27FC236}">
                <a16:creationId xmlns:a16="http://schemas.microsoft.com/office/drawing/2014/main" id="{528EACAF-AF65-4923-B027-22ECB5D84E98}"/>
              </a:ext>
            </a:extLst>
          </p:cNvPr>
          <p:cNvGrpSpPr/>
          <p:nvPr/>
        </p:nvGrpSpPr>
        <p:grpSpPr>
          <a:xfrm>
            <a:off x="371122" y="3135691"/>
            <a:ext cx="527779" cy="527779"/>
            <a:chOff x="371122" y="1345569"/>
            <a:chExt cx="527779" cy="527779"/>
          </a:xfrm>
        </p:grpSpPr>
        <p:sp>
          <p:nvSpPr>
            <p:cNvPr id="52" name="Oval 51">
              <a:extLst>
                <a:ext uri="{FF2B5EF4-FFF2-40B4-BE49-F238E27FC236}">
                  <a16:creationId xmlns:a16="http://schemas.microsoft.com/office/drawing/2014/main" id="{7E97CEF1-A081-4D17-A924-A4B43FBB5E07}"/>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99C3B0B9-70C9-4064-AE25-4817CB01510D}"/>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TextBox 53">
            <a:extLst>
              <a:ext uri="{FF2B5EF4-FFF2-40B4-BE49-F238E27FC236}">
                <a16:creationId xmlns:a16="http://schemas.microsoft.com/office/drawing/2014/main" id="{767E7A2E-785C-4B4B-9246-1573B906AD2D}"/>
              </a:ext>
            </a:extLst>
          </p:cNvPr>
          <p:cNvSpPr txBox="1"/>
          <p:nvPr/>
        </p:nvSpPr>
        <p:spPr>
          <a:xfrm>
            <a:off x="454615" y="3135691"/>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2</a:t>
            </a:r>
          </a:p>
        </p:txBody>
      </p:sp>
      <p:sp>
        <p:nvSpPr>
          <p:cNvPr id="55" name="TextBox 54">
            <a:extLst>
              <a:ext uri="{FF2B5EF4-FFF2-40B4-BE49-F238E27FC236}">
                <a16:creationId xmlns:a16="http://schemas.microsoft.com/office/drawing/2014/main" id="{6D158B2E-950A-45C8-B7DB-94D3BA62A3C2}"/>
              </a:ext>
            </a:extLst>
          </p:cNvPr>
          <p:cNvSpPr txBox="1"/>
          <p:nvPr/>
        </p:nvSpPr>
        <p:spPr>
          <a:xfrm>
            <a:off x="1013281" y="3166468"/>
            <a:ext cx="4599405"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err="1">
                <a:solidFill>
                  <a:srgbClr val="ED1B2F"/>
                </a:solidFill>
                <a:latin typeface="FS Magistral Bold" panose="020B0804030204080304" pitchFamily="34" charset="0"/>
              </a:rPr>
              <a:t>Người</a:t>
            </a:r>
            <a:r>
              <a:rPr lang="en-US" sz="2000" dirty="0">
                <a:solidFill>
                  <a:srgbClr val="ED1B2F"/>
                </a:solidFill>
                <a:latin typeface="FS Magistral Bold" panose="020B0804030204080304" pitchFamily="34" charset="0"/>
              </a:rPr>
              <a:t> </a:t>
            </a:r>
            <a:r>
              <a:rPr lang="en-US" sz="2000" dirty="0" err="1">
                <a:solidFill>
                  <a:srgbClr val="ED1B2F"/>
                </a:solidFill>
                <a:latin typeface="FS Magistral Bold" panose="020B0804030204080304" pitchFamily="34" charset="0"/>
              </a:rPr>
              <a:t>sáng</a:t>
            </a:r>
            <a:r>
              <a:rPr lang="en-US" sz="2000" dirty="0">
                <a:solidFill>
                  <a:srgbClr val="ED1B2F"/>
                </a:solidFill>
                <a:latin typeface="FS Magistral Bold" panose="020B0804030204080304" pitchFamily="34" charset="0"/>
              </a:rPr>
              <a:t> </a:t>
            </a:r>
            <a:r>
              <a:rPr lang="en-US" sz="2000" dirty="0" err="1">
                <a:solidFill>
                  <a:srgbClr val="ED1B2F"/>
                </a:solidFill>
                <a:latin typeface="FS Magistral Bold" panose="020B0804030204080304" pitchFamily="34" charset="0"/>
              </a:rPr>
              <a:t>tạo</a:t>
            </a:r>
            <a:r>
              <a:rPr lang="en-US" sz="2000" dirty="0">
                <a:solidFill>
                  <a:srgbClr val="ED1B2F"/>
                </a:solidFill>
                <a:latin typeface="FS Magistral Bold" panose="020B0804030204080304" pitchFamily="34" charset="0"/>
              </a:rPr>
              <a:t> </a:t>
            </a:r>
            <a:r>
              <a:rPr lang="en-US" sz="2000" dirty="0" err="1">
                <a:solidFill>
                  <a:srgbClr val="ED1B2F"/>
                </a:solidFill>
                <a:latin typeface="FS Magistral Bold" panose="020B0804030204080304" pitchFamily="34" charset="0"/>
              </a:rPr>
              <a:t>nội</a:t>
            </a:r>
            <a:r>
              <a:rPr lang="en-US" sz="2000" dirty="0">
                <a:solidFill>
                  <a:srgbClr val="ED1B2F"/>
                </a:solidFill>
                <a:latin typeface="FS Magistral Bold" panose="020B0804030204080304" pitchFamily="34" charset="0"/>
              </a:rPr>
              <a:t> dung</a:t>
            </a:r>
            <a:r>
              <a:rPr lang="vi-VN" sz="2000" dirty="0">
                <a:solidFill>
                  <a:srgbClr val="ED1B2F"/>
                </a:solidFill>
                <a:latin typeface="FS Magistral Bold" panose="020B0804030204080304" pitchFamily="34" charset="0"/>
              </a:rPr>
              <a:t>:</a:t>
            </a:r>
          </a:p>
        </p:txBody>
      </p:sp>
      <p:sp>
        <p:nvSpPr>
          <p:cNvPr id="56" name="TextBox 55">
            <a:extLst>
              <a:ext uri="{FF2B5EF4-FFF2-40B4-BE49-F238E27FC236}">
                <a16:creationId xmlns:a16="http://schemas.microsoft.com/office/drawing/2014/main" id="{34A8D527-DC10-4992-BA1D-1C6A8C26CC07}"/>
              </a:ext>
            </a:extLst>
          </p:cNvPr>
          <p:cNvSpPr txBox="1"/>
          <p:nvPr/>
        </p:nvSpPr>
        <p:spPr>
          <a:xfrm>
            <a:off x="987880" y="3574797"/>
            <a:ext cx="6695310" cy="1200329"/>
          </a:xfrm>
          <a:prstGeom prst="rect">
            <a:avLst/>
          </a:prstGeom>
          <a:noFill/>
        </p:spPr>
        <p:txBody>
          <a:bodyPr wrap="square" rtlCol="0">
            <a:spAutoFit/>
          </a:bodyPr>
          <a:lstStyle/>
          <a:p>
            <a:pPr marL="0" lvl="1" algn="just" rtl="0">
              <a:spcBef>
                <a:spcPts val="0"/>
              </a:spcBef>
              <a:spcAft>
                <a:spcPts val="0"/>
              </a:spcAft>
              <a:buSzPts val="1800"/>
            </a:pPr>
            <a:r>
              <a:rPr lang="vi-VN" sz="1800" dirty="0">
                <a:solidFill>
                  <a:schemeClr val="dk1"/>
                </a:solidFill>
                <a:latin typeface="PF BeauSans Pro" panose="02000500000000020004" pitchFamily="2" charset="0"/>
              </a:rPr>
              <a:t>Việt Nam hiện đang có </a:t>
            </a:r>
            <a:r>
              <a:rPr lang="vi-VN" sz="1800" b="1" dirty="0">
                <a:solidFill>
                  <a:schemeClr val="dk1"/>
                </a:solidFill>
                <a:latin typeface="PF BeauSans Pro" panose="02000500000000020004" pitchFamily="2" charset="0"/>
              </a:rPr>
              <a:t>200.000 Content Creator</a:t>
            </a:r>
            <a:r>
              <a:rPr lang="vi-VN" sz="1800" dirty="0">
                <a:solidFill>
                  <a:schemeClr val="dk1"/>
                </a:solidFill>
                <a:latin typeface="PF BeauSans Pro" panose="02000500000000020004" pitchFamily="2" charset="0"/>
              </a:rPr>
              <a:t> hoạt động trên mạng xã hội, với hàng triệu content được sản xuất mỗi ngày. → Có một nhu cầu lớn về việc tạo nội dung nhanh chóng và hiệu quả để chia sẻ trên mạng xã hội. </a:t>
            </a:r>
          </a:p>
        </p:txBody>
      </p:sp>
      <p:grpSp>
        <p:nvGrpSpPr>
          <p:cNvPr id="58" name="Group 57">
            <a:extLst>
              <a:ext uri="{FF2B5EF4-FFF2-40B4-BE49-F238E27FC236}">
                <a16:creationId xmlns:a16="http://schemas.microsoft.com/office/drawing/2014/main" id="{FAC22B9D-EEDC-45A3-A9EE-5FF07313FF68}"/>
              </a:ext>
            </a:extLst>
          </p:cNvPr>
          <p:cNvGrpSpPr/>
          <p:nvPr/>
        </p:nvGrpSpPr>
        <p:grpSpPr>
          <a:xfrm>
            <a:off x="368019" y="4844466"/>
            <a:ext cx="527779" cy="527779"/>
            <a:chOff x="371122" y="1345569"/>
            <a:chExt cx="527779" cy="527779"/>
          </a:xfrm>
        </p:grpSpPr>
        <p:sp>
          <p:nvSpPr>
            <p:cNvPr id="59" name="Oval 58">
              <a:extLst>
                <a:ext uri="{FF2B5EF4-FFF2-40B4-BE49-F238E27FC236}">
                  <a16:creationId xmlns:a16="http://schemas.microsoft.com/office/drawing/2014/main" id="{DC01CCBB-7B28-486C-BC2F-C50C3B83739B}"/>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B57D401E-5437-449C-816E-62711D7F169F}"/>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1" name="TextBox 60">
            <a:extLst>
              <a:ext uri="{FF2B5EF4-FFF2-40B4-BE49-F238E27FC236}">
                <a16:creationId xmlns:a16="http://schemas.microsoft.com/office/drawing/2014/main" id="{1CEE5546-3BBA-41D9-891C-7E1AD189A7CC}"/>
              </a:ext>
            </a:extLst>
          </p:cNvPr>
          <p:cNvSpPr txBox="1"/>
          <p:nvPr/>
        </p:nvSpPr>
        <p:spPr>
          <a:xfrm>
            <a:off x="451512" y="4844466"/>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3</a:t>
            </a:r>
          </a:p>
        </p:txBody>
      </p:sp>
      <p:sp>
        <p:nvSpPr>
          <p:cNvPr id="62" name="TextBox 61">
            <a:extLst>
              <a:ext uri="{FF2B5EF4-FFF2-40B4-BE49-F238E27FC236}">
                <a16:creationId xmlns:a16="http://schemas.microsoft.com/office/drawing/2014/main" id="{16408FF0-591B-418E-A270-EABBF7C7F2BE}"/>
              </a:ext>
            </a:extLst>
          </p:cNvPr>
          <p:cNvSpPr txBox="1"/>
          <p:nvPr/>
        </p:nvSpPr>
        <p:spPr>
          <a:xfrm>
            <a:off x="1010178" y="4875243"/>
            <a:ext cx="4599405"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err="1">
                <a:solidFill>
                  <a:srgbClr val="ED1B2F"/>
                </a:solidFill>
                <a:latin typeface="FS Magistral Bold" panose="020B0804030204080304" pitchFamily="34" charset="0"/>
              </a:rPr>
              <a:t>Doanh</a:t>
            </a:r>
            <a:r>
              <a:rPr lang="en-US" sz="2000" dirty="0">
                <a:solidFill>
                  <a:srgbClr val="ED1B2F"/>
                </a:solidFill>
                <a:latin typeface="FS Magistral Bold" panose="020B0804030204080304" pitchFamily="34" charset="0"/>
              </a:rPr>
              <a:t> </a:t>
            </a:r>
            <a:r>
              <a:rPr lang="en-US" sz="2000" dirty="0" err="1">
                <a:solidFill>
                  <a:srgbClr val="ED1B2F"/>
                </a:solidFill>
                <a:latin typeface="FS Magistral Bold" panose="020B0804030204080304" pitchFamily="34" charset="0"/>
              </a:rPr>
              <a:t>nghiệp</a:t>
            </a:r>
            <a:r>
              <a:rPr lang="vi-VN" sz="2000" dirty="0">
                <a:solidFill>
                  <a:srgbClr val="ED1B2F"/>
                </a:solidFill>
                <a:latin typeface="FS Magistral Bold" panose="020B0804030204080304" pitchFamily="34" charset="0"/>
              </a:rPr>
              <a:t>:</a:t>
            </a:r>
          </a:p>
        </p:txBody>
      </p:sp>
      <p:sp>
        <p:nvSpPr>
          <p:cNvPr id="63" name="TextBox 62">
            <a:extLst>
              <a:ext uri="{FF2B5EF4-FFF2-40B4-BE49-F238E27FC236}">
                <a16:creationId xmlns:a16="http://schemas.microsoft.com/office/drawing/2014/main" id="{8B5C02C4-8917-43E1-A9CF-1756DEA91400}"/>
              </a:ext>
            </a:extLst>
          </p:cNvPr>
          <p:cNvSpPr txBox="1"/>
          <p:nvPr/>
        </p:nvSpPr>
        <p:spPr>
          <a:xfrm>
            <a:off x="984777" y="5283572"/>
            <a:ext cx="6695310" cy="646331"/>
          </a:xfrm>
          <a:prstGeom prst="rect">
            <a:avLst/>
          </a:prstGeom>
          <a:noFill/>
        </p:spPr>
        <p:txBody>
          <a:bodyPr wrap="square" rtlCol="0">
            <a:spAutoFit/>
          </a:bodyPr>
          <a:lstStyle/>
          <a:p>
            <a:pPr marL="0" lvl="1" algn="just" rtl="0">
              <a:spcBef>
                <a:spcPts val="0"/>
              </a:spcBef>
              <a:spcAft>
                <a:spcPts val="0"/>
              </a:spcAft>
              <a:buSzPts val="1800"/>
            </a:pPr>
            <a:r>
              <a:rPr lang="en-US" dirty="0">
                <a:solidFill>
                  <a:schemeClr val="dk1"/>
                </a:solidFill>
                <a:latin typeface="PF BeauSans Pro" panose="02000500000000020004" pitchFamily="2" charset="0"/>
              </a:rPr>
              <a:t>C</a:t>
            </a:r>
            <a:r>
              <a:rPr lang="vi-VN" sz="1800" dirty="0">
                <a:solidFill>
                  <a:schemeClr val="dk1"/>
                </a:solidFill>
                <a:latin typeface="PF BeauSans Pro" panose="02000500000000020004" pitchFamily="2" charset="0"/>
              </a:rPr>
              <a:t>ó nhu cầu </a:t>
            </a:r>
            <a:r>
              <a:rPr lang="vi-VN" sz="1800" b="1" dirty="0">
                <a:solidFill>
                  <a:schemeClr val="dk1"/>
                </a:solidFill>
                <a:latin typeface="PF BeauSans Pro" panose="02000500000000020004" pitchFamily="2" charset="0"/>
              </a:rPr>
              <a:t>sáng tạo nội dung</a:t>
            </a:r>
            <a:r>
              <a:rPr lang="vi-VN" sz="1800" dirty="0">
                <a:solidFill>
                  <a:schemeClr val="dk1"/>
                </a:solidFill>
                <a:latin typeface="PF BeauSans Pro" panose="02000500000000020004" pitchFamily="2" charset="0"/>
              </a:rPr>
              <a:t> để thu hút khách hàng như: tạo nội dung truyền thông và đào tạo.</a:t>
            </a:r>
          </a:p>
        </p:txBody>
      </p:sp>
      <p:pic>
        <p:nvPicPr>
          <p:cNvPr id="32" name="Google Shape;295;p4">
            <a:extLst>
              <a:ext uri="{FF2B5EF4-FFF2-40B4-BE49-F238E27FC236}">
                <a16:creationId xmlns:a16="http://schemas.microsoft.com/office/drawing/2014/main" id="{C4A4B46C-02A4-47E8-AAC6-4B3EA25F2ADE}"/>
              </a:ext>
            </a:extLst>
          </p:cNvPr>
          <p:cNvPicPr preferRelativeResize="0"/>
          <p:nvPr/>
        </p:nvPicPr>
        <p:blipFill>
          <a:blip r:embed="rId3">
            <a:alphaModFix/>
          </a:blip>
          <a:stretch>
            <a:fillRect/>
          </a:stretch>
        </p:blipFill>
        <p:spPr>
          <a:xfrm>
            <a:off x="8305949" y="1933261"/>
            <a:ext cx="3358813" cy="3358813"/>
          </a:xfrm>
          <a:prstGeom prst="rect">
            <a:avLst/>
          </a:prstGeom>
          <a:ln>
            <a:noFill/>
          </a:ln>
          <a:effectLst>
            <a:softEdge rad="112500"/>
          </a:effectLst>
        </p:spPr>
      </p:pic>
    </p:spTree>
    <p:extLst>
      <p:ext uri="{BB962C8B-B14F-4D97-AF65-F5344CB8AC3E}">
        <p14:creationId xmlns:p14="http://schemas.microsoft.com/office/powerpoint/2010/main" val="888235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5" y="760794"/>
            <a:ext cx="4547660"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68019" y="400141"/>
            <a:ext cx="62359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a:solidFill>
                  <a:srgbClr val="FF0000"/>
                </a:solidFill>
                <a:latin typeface="FS Magistral Bold" panose="020B0804030204080304" pitchFamily="34" charset="0"/>
              </a:rPr>
              <a:t>Pain points </a:t>
            </a:r>
            <a:r>
              <a:rPr lang="en-US" sz="3200" dirty="0" err="1">
                <a:solidFill>
                  <a:srgbClr val="FF0000"/>
                </a:solidFill>
                <a:latin typeface="FS Magistral Bold" panose="020B0804030204080304" pitchFamily="34" charset="0"/>
              </a:rPr>
              <a:t>của</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người</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dùng</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3391113" y="6420778"/>
            <a:ext cx="1969959"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Phân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thị</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trường</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34" name="Rectangle: Rounded Corners 33">
            <a:extLst>
              <a:ext uri="{FF2B5EF4-FFF2-40B4-BE49-F238E27FC236}">
                <a16:creationId xmlns:a16="http://schemas.microsoft.com/office/drawing/2014/main" id="{537311C9-E742-457E-B38E-39C8B6ACB010}"/>
              </a:ext>
            </a:extLst>
          </p:cNvPr>
          <p:cNvSpPr/>
          <p:nvPr/>
        </p:nvSpPr>
        <p:spPr>
          <a:xfrm>
            <a:off x="8006577" y="1572325"/>
            <a:ext cx="3919548" cy="3543446"/>
          </a:xfrm>
          <a:prstGeom prst="roundRect">
            <a:avLst/>
          </a:prstGeom>
          <a:solidFill>
            <a:srgbClr val="FFFAF7"/>
          </a:solidFill>
          <a:ln w="38100">
            <a:solidFill>
              <a:srgbClr val="B029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B4B1A14D-2CF1-4DA6-BA93-C96769626AF8}"/>
              </a:ext>
            </a:extLst>
          </p:cNvPr>
          <p:cNvSpPr txBox="1"/>
          <p:nvPr/>
        </p:nvSpPr>
        <p:spPr>
          <a:xfrm>
            <a:off x="368019" y="1198607"/>
            <a:ext cx="6947181" cy="1554272"/>
          </a:xfrm>
          <a:prstGeom prst="rect">
            <a:avLst/>
          </a:prstGeom>
          <a:noFill/>
        </p:spPr>
        <p:txBody>
          <a:bodyPr wrap="square" rtlCol="0">
            <a:spAutoFit/>
          </a:bodyPr>
          <a:lstStyle/>
          <a:p>
            <a:pPr marL="285750" lvl="1" indent="-285750" algn="just" rtl="0">
              <a:spcAft>
                <a:spcPts val="600"/>
              </a:spcAft>
              <a:buSzPts val="1800"/>
              <a:buFont typeface="Arial" panose="020B0604020202020204" pitchFamily="34" charset="0"/>
              <a:buChar char="•"/>
            </a:pPr>
            <a:r>
              <a:rPr lang="vi-VN" sz="1800" dirty="0">
                <a:solidFill>
                  <a:schemeClr val="dk1"/>
                </a:solidFill>
                <a:latin typeface="PF BeauSans Pro" panose="02000500000000020004" pitchFamily="2" charset="0"/>
              </a:rPr>
              <a:t>Nhu cầu tạo nội dung số, đặc biệt là nội dung đa phương tiện, ngày càng tăng.</a:t>
            </a:r>
          </a:p>
          <a:p>
            <a:pPr marL="285750" lvl="1" indent="-285750" algn="just" rtl="0">
              <a:spcAft>
                <a:spcPts val="600"/>
              </a:spcAft>
              <a:buSzPts val="1800"/>
              <a:buFont typeface="Arial" panose="020B0604020202020204" pitchFamily="34" charset="0"/>
              <a:buChar char="•"/>
            </a:pPr>
            <a:r>
              <a:rPr lang="vi-VN" sz="1800" dirty="0">
                <a:solidFill>
                  <a:schemeClr val="dk1"/>
                </a:solidFill>
                <a:latin typeface="PF BeauSans Pro" panose="02000500000000020004" pitchFamily="2" charset="0"/>
              </a:rPr>
              <a:t>Tại việt nam chưa có nhiều các nền tảng, hoặc các nền tảng vẫn đang cung cấp chỉ 1 hoặc 1 vài tính năng riêng biệt với nhau</a:t>
            </a:r>
            <a:r>
              <a:rPr lang="en-US" sz="1800" dirty="0">
                <a:solidFill>
                  <a:schemeClr val="dk1"/>
                </a:solidFill>
                <a:latin typeface="PF BeauSans Pro" panose="02000500000000020004" pitchFamily="2" charset="0"/>
              </a:rPr>
              <a:t>.</a:t>
            </a:r>
            <a:r>
              <a:rPr lang="vi-VN" sz="1800" dirty="0">
                <a:solidFill>
                  <a:schemeClr val="dk1"/>
                </a:solidFill>
                <a:latin typeface="PF BeauSans Pro" panose="02000500000000020004" pitchFamily="2" charset="0"/>
              </a:rPr>
              <a:t>	</a:t>
            </a:r>
          </a:p>
        </p:txBody>
      </p:sp>
      <p:sp>
        <p:nvSpPr>
          <p:cNvPr id="55" name="TextBox 54">
            <a:extLst>
              <a:ext uri="{FF2B5EF4-FFF2-40B4-BE49-F238E27FC236}">
                <a16:creationId xmlns:a16="http://schemas.microsoft.com/office/drawing/2014/main" id="{6D158B2E-950A-45C8-B7DB-94D3BA62A3C2}"/>
              </a:ext>
            </a:extLst>
          </p:cNvPr>
          <p:cNvSpPr txBox="1"/>
          <p:nvPr/>
        </p:nvSpPr>
        <p:spPr>
          <a:xfrm>
            <a:off x="656605" y="3693828"/>
            <a:ext cx="6658596" cy="1015663"/>
          </a:xfrm>
          <a:prstGeom prst="rect">
            <a:avLst/>
          </a:prstGeom>
          <a:noFill/>
        </p:spPr>
        <p:txBody>
          <a:bodyPr wrap="square" rtlCol="0">
            <a:spAutoFit/>
          </a:bodyPr>
          <a:lstStyle/>
          <a:p>
            <a:pPr marL="0" marR="0" lvl="0" indent="0" algn="just" rtl="0">
              <a:lnSpc>
                <a:spcPct val="100000"/>
              </a:lnSpc>
              <a:spcBef>
                <a:spcPts val="0"/>
              </a:spcBef>
              <a:spcAft>
                <a:spcPts val="0"/>
              </a:spcAft>
              <a:buNone/>
            </a:pPr>
            <a:r>
              <a:rPr lang="vi-VN" sz="2000" dirty="0">
                <a:solidFill>
                  <a:srgbClr val="ED1B2F"/>
                </a:solidFill>
                <a:latin typeface="FS Magistral Bold" panose="020B0804030204080304" pitchFamily="34" charset="0"/>
              </a:rPr>
              <a:t>Xây dựng 1 platform cho phép người dùng phân tích, sáng tạo nội dung đa thể thức dựa trên giải pháp đám mây (cloud)</a:t>
            </a:r>
            <a:r>
              <a:rPr lang="en-US" sz="2000" dirty="0">
                <a:solidFill>
                  <a:srgbClr val="ED1B2F"/>
                </a:solidFill>
                <a:latin typeface="FS Magistral Bold" panose="020B0804030204080304" pitchFamily="34" charset="0"/>
              </a:rPr>
              <a:t>.</a:t>
            </a:r>
            <a:endParaRPr lang="vi-VN" sz="2000" dirty="0">
              <a:solidFill>
                <a:srgbClr val="ED1B2F"/>
              </a:solidFill>
              <a:latin typeface="FS Magistral Bold" panose="020B0804030204080304" pitchFamily="34" charset="0"/>
            </a:endParaRPr>
          </a:p>
        </p:txBody>
      </p:sp>
      <p:sp>
        <p:nvSpPr>
          <p:cNvPr id="36" name="Rectangle 35">
            <a:extLst>
              <a:ext uri="{FF2B5EF4-FFF2-40B4-BE49-F238E27FC236}">
                <a16:creationId xmlns:a16="http://schemas.microsoft.com/office/drawing/2014/main" id="{2B1E4876-D970-41FE-B881-71B863B6DA82}"/>
              </a:ext>
            </a:extLst>
          </p:cNvPr>
          <p:cNvSpPr/>
          <p:nvPr/>
        </p:nvSpPr>
        <p:spPr>
          <a:xfrm>
            <a:off x="-16935" y="3277113"/>
            <a:ext cx="1753660"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37" name="TextBox 36">
            <a:extLst>
              <a:ext uri="{FF2B5EF4-FFF2-40B4-BE49-F238E27FC236}">
                <a16:creationId xmlns:a16="http://schemas.microsoft.com/office/drawing/2014/main" id="{B8AEA264-F6FF-46B7-85D2-60F1D92A4661}"/>
              </a:ext>
            </a:extLst>
          </p:cNvPr>
          <p:cNvSpPr txBox="1"/>
          <p:nvPr/>
        </p:nvSpPr>
        <p:spPr>
          <a:xfrm>
            <a:off x="368019" y="2916460"/>
            <a:ext cx="62359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Kết</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luận</a:t>
            </a:r>
            <a:endParaRPr lang="en-US" sz="3200" dirty="0">
              <a:solidFill>
                <a:srgbClr val="ED1B2F"/>
              </a:solidFill>
              <a:latin typeface="FS Magistral Bold" panose="020B0804030204080304" pitchFamily="34" charset="0"/>
            </a:endParaRPr>
          </a:p>
        </p:txBody>
      </p:sp>
      <p:cxnSp>
        <p:nvCxnSpPr>
          <p:cNvPr id="38" name="Straight Arrow Connector 37">
            <a:extLst>
              <a:ext uri="{FF2B5EF4-FFF2-40B4-BE49-F238E27FC236}">
                <a16:creationId xmlns:a16="http://schemas.microsoft.com/office/drawing/2014/main" id="{DB213E21-D627-4AF3-AB70-853ED671CB88}"/>
              </a:ext>
            </a:extLst>
          </p:cNvPr>
          <p:cNvCxnSpPr/>
          <p:nvPr/>
        </p:nvCxnSpPr>
        <p:spPr>
          <a:xfrm>
            <a:off x="275604" y="3894512"/>
            <a:ext cx="381000" cy="0"/>
          </a:xfrm>
          <a:prstGeom prst="straightConnector1">
            <a:avLst/>
          </a:prstGeom>
          <a:ln w="57150">
            <a:solidFill>
              <a:srgbClr val="ED1B2F"/>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C1A0F096-705A-494C-BFB2-41A2B8AB61F2}"/>
              </a:ext>
            </a:extLst>
          </p:cNvPr>
          <p:cNvSpPr txBox="1"/>
          <p:nvPr/>
        </p:nvSpPr>
        <p:spPr>
          <a:xfrm>
            <a:off x="656605" y="4777769"/>
            <a:ext cx="6658596" cy="707886"/>
          </a:xfrm>
          <a:prstGeom prst="rect">
            <a:avLst/>
          </a:prstGeom>
          <a:noFill/>
        </p:spPr>
        <p:txBody>
          <a:bodyPr wrap="square" rtlCol="0">
            <a:spAutoFit/>
          </a:bodyPr>
          <a:lstStyle/>
          <a:p>
            <a:pPr marL="0" marR="0" lvl="0" indent="0" algn="just" rtl="0">
              <a:lnSpc>
                <a:spcPct val="100000"/>
              </a:lnSpc>
              <a:spcBef>
                <a:spcPts val="0"/>
              </a:spcBef>
              <a:spcAft>
                <a:spcPts val="0"/>
              </a:spcAft>
              <a:buNone/>
            </a:pPr>
            <a:r>
              <a:rPr lang="vi-VN" sz="2000" dirty="0">
                <a:solidFill>
                  <a:srgbClr val="ED1B2F"/>
                </a:solidFill>
                <a:latin typeface="FS Magistral Bold" panose="020B0804030204080304" pitchFamily="34" charset="0"/>
              </a:rPr>
              <a:t>Tích hợp nhiều tiện ích để rút ngắn thời gian phân tích, sản xuất nội dung.</a:t>
            </a:r>
          </a:p>
        </p:txBody>
      </p:sp>
      <p:cxnSp>
        <p:nvCxnSpPr>
          <p:cNvPr id="42" name="Straight Arrow Connector 41">
            <a:extLst>
              <a:ext uri="{FF2B5EF4-FFF2-40B4-BE49-F238E27FC236}">
                <a16:creationId xmlns:a16="http://schemas.microsoft.com/office/drawing/2014/main" id="{AB4C3C48-9FC5-4C50-8FDA-7CBE0C0A34EE}"/>
              </a:ext>
            </a:extLst>
          </p:cNvPr>
          <p:cNvCxnSpPr/>
          <p:nvPr/>
        </p:nvCxnSpPr>
        <p:spPr>
          <a:xfrm>
            <a:off x="275604" y="4978453"/>
            <a:ext cx="381000" cy="0"/>
          </a:xfrm>
          <a:prstGeom prst="straightConnector1">
            <a:avLst/>
          </a:prstGeom>
          <a:ln w="57150">
            <a:solidFill>
              <a:srgbClr val="ED1B2F"/>
            </a:solidFill>
            <a:tailEnd type="triangle"/>
          </a:ln>
        </p:spPr>
        <p:style>
          <a:lnRef idx="1">
            <a:schemeClr val="accent1"/>
          </a:lnRef>
          <a:fillRef idx="0">
            <a:schemeClr val="accent1"/>
          </a:fillRef>
          <a:effectRef idx="0">
            <a:schemeClr val="accent1"/>
          </a:effectRef>
          <a:fontRef idx="minor">
            <a:schemeClr val="tx1"/>
          </a:fontRef>
        </p:style>
      </p:cxnSp>
      <p:pic>
        <p:nvPicPr>
          <p:cNvPr id="43" name="Google Shape;305;p7">
            <a:extLst>
              <a:ext uri="{FF2B5EF4-FFF2-40B4-BE49-F238E27FC236}">
                <a16:creationId xmlns:a16="http://schemas.microsoft.com/office/drawing/2014/main" id="{7372933A-F120-4691-8527-66050015CE69}"/>
              </a:ext>
            </a:extLst>
          </p:cNvPr>
          <p:cNvPicPr preferRelativeResize="0"/>
          <p:nvPr/>
        </p:nvPicPr>
        <p:blipFill rotWithShape="1">
          <a:blip r:embed="rId3">
            <a:alphaModFix/>
          </a:blip>
          <a:srcRect/>
          <a:stretch/>
        </p:blipFill>
        <p:spPr>
          <a:xfrm>
            <a:off x="8094006" y="1743889"/>
            <a:ext cx="3729975" cy="3200318"/>
          </a:xfrm>
          <a:prstGeom prst="rect">
            <a:avLst/>
          </a:prstGeom>
          <a:ln>
            <a:noFill/>
          </a:ln>
          <a:effectLst>
            <a:softEdge rad="112500"/>
          </a:effectLst>
        </p:spPr>
      </p:pic>
    </p:spTree>
    <p:extLst>
      <p:ext uri="{BB962C8B-B14F-4D97-AF65-F5344CB8AC3E}">
        <p14:creationId xmlns:p14="http://schemas.microsoft.com/office/powerpoint/2010/main" val="1236308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white background with pink dots&#10;&#10;Description automatically generated">
            <a:extLst>
              <a:ext uri="{FF2B5EF4-FFF2-40B4-BE49-F238E27FC236}">
                <a16:creationId xmlns:a16="http://schemas.microsoft.com/office/drawing/2014/main" id="{BBC1DD5F-F9CF-47B4-8E2A-0A994B352209}"/>
              </a:ext>
            </a:extLst>
          </p:cNvPr>
          <p:cNvPicPr>
            <a:picLocks noChangeAspect="1"/>
          </p:cNvPicPr>
          <p:nvPr/>
        </p:nvPicPr>
        <p:blipFill rotWithShape="1">
          <a:blip r:embed="rId3">
            <a:duotone>
              <a:prstClr val="black"/>
              <a:srgbClr val="C00000">
                <a:tint val="45000"/>
                <a:satMod val="400000"/>
              </a:srgbClr>
            </a:duotone>
            <a:extLst>
              <a:ext uri="{BEBA8EAE-BF5A-486C-A8C5-ECC9F3942E4B}">
                <a14:imgProps xmlns:a14="http://schemas.microsoft.com/office/drawing/2010/main">
                  <a14:imgLayer r:embed="rId4">
                    <a14:imgEffect>
                      <a14:backgroundRemoval t="9271" b="90000" l="10000" r="90000">
                        <a14:foregroundMark x1="26667" y1="9271" x2="26667" y2="9271"/>
                      </a14:backgroundRemoval>
                    </a14:imgEffect>
                  </a14:imgLayer>
                </a14:imgProps>
              </a:ext>
              <a:ext uri="{28A0092B-C50C-407E-A947-70E740481C1C}">
                <a14:useLocalDpi xmlns:a14="http://schemas.microsoft.com/office/drawing/2010/main" val="0"/>
              </a:ext>
            </a:extLst>
          </a:blip>
          <a:srcRect l="3004" t="4662" r="31667" b="68184"/>
          <a:stretch/>
        </p:blipFill>
        <p:spPr>
          <a:xfrm>
            <a:off x="4395007" y="3448853"/>
            <a:ext cx="3487222" cy="1862254"/>
          </a:xfrm>
          <a:prstGeom prst="rect">
            <a:avLst/>
          </a:prstGeom>
        </p:spPr>
      </p:pic>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6" y="760794"/>
            <a:ext cx="3661835"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68019" y="400141"/>
            <a:ext cx="62359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Tổng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quan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sản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phẩm</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6125849" y="6420778"/>
            <a:ext cx="2704887"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Đề</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xuất</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tính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năng</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giao</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diện</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B7A45351-652A-445A-AE70-3B18F598F66D}"/>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pic>
        <p:nvPicPr>
          <p:cNvPr id="1026" name="Picture 2">
            <a:extLst>
              <a:ext uri="{FF2B5EF4-FFF2-40B4-BE49-F238E27FC236}">
                <a16:creationId xmlns:a16="http://schemas.microsoft.com/office/drawing/2014/main" id="{06F929A4-7677-4C7F-8ADE-FF357E9DDA6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8197" b="97450" l="1389" r="95556">
                        <a14:foregroundMark x1="29722" y1="14572" x2="29722" y2="14572"/>
                        <a14:foregroundMark x1="41111" y1="17486" x2="41111" y2="17486"/>
                        <a14:foregroundMark x1="76111" y1="22769" x2="76111" y2="22769"/>
                        <a14:foregroundMark x1="88889" y1="36794" x2="88889" y2="36794"/>
                        <a14:foregroundMark x1="86667" y1="36430" x2="86667" y2="36430"/>
                        <a14:foregroundMark x1="89167" y1="36612" x2="89167" y2="36612"/>
                        <a14:foregroundMark x1="87500" y1="36612" x2="87500" y2="36612"/>
                        <a14:foregroundMark x1="76389" y1="23497" x2="76389" y2="23497"/>
                        <a14:foregroundMark x1="32222" y1="54827" x2="32222" y2="54827"/>
                        <a14:foregroundMark x1="37778" y1="67577" x2="37778" y2="67577"/>
                        <a14:foregroundMark x1="37778" y1="67760" x2="37778" y2="67760"/>
                        <a14:foregroundMark x1="31111" y1="53552" x2="60556" y2="79964"/>
                        <a14:foregroundMark x1="60556" y1="79964" x2="60556" y2="79964"/>
                        <a14:foregroundMark x1="56667" y1="51730" x2="46389" y2="64481"/>
                        <a14:foregroundMark x1="46389" y1="64481" x2="43056" y2="74863"/>
                        <a14:foregroundMark x1="43056" y1="74863" x2="43056" y2="74863"/>
                        <a14:foregroundMark x1="49722" y1="49180" x2="60278" y2="79781"/>
                        <a14:foregroundMark x1="24444" y1="55191" x2="16944" y2="71585"/>
                        <a14:foregroundMark x1="16944" y1="71585" x2="17222" y2="84153"/>
                        <a14:foregroundMark x1="17222" y1="84153" x2="37778" y2="92714"/>
                        <a14:foregroundMark x1="37778" y1="92714" x2="51944" y2="94718"/>
                        <a14:foregroundMark x1="51944" y1="94718" x2="67778" y2="93260"/>
                        <a14:foregroundMark x1="67778" y1="93260" x2="79444" y2="87250"/>
                        <a14:foregroundMark x1="79444" y1="87250" x2="86111" y2="72860"/>
                        <a14:foregroundMark x1="86111" y1="72860" x2="70278" y2="50273"/>
                        <a14:foregroundMark x1="13889" y1="71767" x2="12778" y2="84882"/>
                        <a14:foregroundMark x1="12778" y1="84882" x2="18611" y2="87978"/>
                        <a14:foregroundMark x1="24444" y1="95993" x2="47222" y2="99636"/>
                        <a14:foregroundMark x1="47222" y1="99636" x2="75556" y2="97814"/>
                        <a14:foregroundMark x1="75556" y1="97814" x2="79444" y2="94718"/>
                        <a14:foregroundMark x1="4773" y1="24772" x2="4167" y2="22951"/>
                        <a14:foregroundMark x1="5136" y1="25865" x2="4773" y2="24772"/>
                        <a14:foregroundMark x1="5197" y1="26047" x2="5136" y2="25865"/>
                        <a14:foregroundMark x1="8348" y1="35519" x2="8198" y2="35068"/>
                        <a14:foregroundMark x1="10833" y1="42987" x2="8348" y2="35519"/>
                        <a14:foregroundMark x1="4167" y1="22951" x2="8611" y2="13479"/>
                        <a14:foregroundMark x1="8611" y1="13479" x2="39444" y2="8197"/>
                        <a14:foregroundMark x1="39444" y1="8197" x2="83889" y2="9654"/>
                        <a14:foregroundMark x1="83889" y1="9654" x2="88889" y2="11111"/>
                        <a14:foregroundMark x1="3064" y1="25865" x2="3021" y2="26047"/>
                        <a14:foregroundMark x1="3325" y1="24772" x2="3064" y2="25865"/>
                        <a14:foregroundMark x1="3741" y1="23025" x2="3325" y2="24772"/>
                        <a14:foregroundMark x1="5278" y1="16576" x2="3854" y2="22552"/>
                        <a14:foregroundMark x1="8783" y1="35519" x2="15833" y2="43898"/>
                        <a14:foregroundMark x1="8198" y1="34824" x2="8783" y2="35519"/>
                        <a14:foregroundMark x1="15833" y1="43898" x2="40278" y2="48087"/>
                        <a14:foregroundMark x1="40278" y1="48087" x2="65556" y2="47723"/>
                        <a14:foregroundMark x1="65556" y1="47723" x2="88056" y2="42987"/>
                        <a14:foregroundMark x1="95403" y1="36380" x2="95743" y2="36074"/>
                        <a14:foregroundMark x1="88056" y1="42987" x2="95367" y2="36412"/>
                        <a14:foregroundMark x1="94548" y1="22207" x2="82222" y2="10383"/>
                        <a14:foregroundMark x1="82222" y1="10383" x2="65556" y2="5464"/>
                        <a14:foregroundMark x1="65556" y1="5464" x2="17222" y2="11293"/>
                        <a14:foregroundMark x1="17222" y1="11293" x2="5833" y2="19490"/>
                        <a14:foregroundMark x1="2216" y1="25865" x2="2113" y2="26047"/>
                        <a14:foregroundMark x1="2410" y1="25523" x2="2216" y2="25865"/>
                        <a14:foregroundMark x1="2836" y1="24772" x2="2839" y2="24767"/>
                        <a14:foregroundMark x1="5833" y1="19490" x2="2836" y2="24772"/>
                        <a14:backgroundMark x1="65000" y1="4918" x2="65000" y2="4918"/>
                        <a14:backgroundMark x1="65000" y1="4554" x2="65000" y2="4554"/>
                        <a14:backgroundMark x1="66111" y1="4736" x2="66111" y2="4736"/>
                        <a14:backgroundMark x1="98611" y1="24044" x2="98611" y2="24044"/>
                        <a14:backgroundMark x1="1389" y1="39162" x2="1389" y2="39162"/>
                        <a14:backgroundMark x1="1667" y1="35519" x2="1667" y2="35519"/>
                        <a14:backgroundMark x1="3056" y1="29872" x2="3056" y2="29872"/>
                        <a14:backgroundMark x1="556" y1="25865" x2="556" y2="25865"/>
                        <a14:backgroundMark x1="278" y1="30419" x2="278" y2="30419"/>
                        <a14:backgroundMark x1="1389" y1="30419" x2="1389" y2="30419"/>
                        <a14:backgroundMark x1="0" y1="26776" x2="0" y2="27505"/>
                        <a14:backgroundMark x1="1111" y1="26047" x2="1111" y2="37523"/>
                        <a14:backgroundMark x1="1111" y1="37523" x2="1944" y2="39709"/>
                        <a14:backgroundMark x1="1111" y1="24772" x2="1111" y2="24772"/>
                        <a14:backgroundMark x1="2222" y1="25865" x2="2222" y2="25865"/>
                        <a14:backgroundMark x1="2222" y1="25865" x2="3056" y2="24044"/>
                        <a14:backgroundMark x1="2222" y1="25137" x2="2222" y2="23497"/>
                        <a14:backgroundMark x1="97222" y1="22951" x2="98889" y2="33515"/>
                        <a14:backgroundMark x1="98889" y1="33515" x2="97778" y2="22040"/>
                        <a14:backgroundMark x1="97778" y1="22040" x2="99444" y2="35883"/>
                        <a14:backgroundMark x1="95278" y1="36248" x2="94444" y2="34608"/>
                      </a14:backgroundRemoval>
                    </a14:imgEffect>
                  </a14:imgLayer>
                </a14:imgProps>
              </a:ext>
              <a:ext uri="{28A0092B-C50C-407E-A947-70E740481C1C}">
                <a14:useLocalDpi xmlns:a14="http://schemas.microsoft.com/office/drawing/2010/main" val="0"/>
              </a:ext>
            </a:extLst>
          </a:blip>
          <a:srcRect/>
          <a:stretch>
            <a:fillRect/>
          </a:stretch>
        </p:blipFill>
        <p:spPr bwMode="auto">
          <a:xfrm>
            <a:off x="5269600" y="1943117"/>
            <a:ext cx="1599556" cy="2439323"/>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Connector: Elbow 9">
            <a:extLst>
              <a:ext uri="{FF2B5EF4-FFF2-40B4-BE49-F238E27FC236}">
                <a16:creationId xmlns:a16="http://schemas.microsoft.com/office/drawing/2014/main" id="{4695A3D3-59D2-4368-B228-3ACA000A5DC8}"/>
              </a:ext>
            </a:extLst>
          </p:cNvPr>
          <p:cNvCxnSpPr>
            <a:cxnSpLocks/>
          </p:cNvCxnSpPr>
          <p:nvPr/>
        </p:nvCxnSpPr>
        <p:spPr>
          <a:xfrm rot="10800000">
            <a:off x="4256528" y="1737394"/>
            <a:ext cx="1013075" cy="990873"/>
          </a:xfrm>
          <a:prstGeom prst="bentConnector3">
            <a:avLst>
              <a:gd name="adj1" fmla="val 50000"/>
            </a:avLst>
          </a:prstGeom>
          <a:ln w="127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A6AA9F0C-EC21-45B2-8603-FF79C00C1858}"/>
              </a:ext>
            </a:extLst>
          </p:cNvPr>
          <p:cNvSpPr txBox="1"/>
          <p:nvPr/>
        </p:nvSpPr>
        <p:spPr>
          <a:xfrm>
            <a:off x="2638999" y="1423981"/>
            <a:ext cx="2726780" cy="523220"/>
          </a:xfrm>
          <a:prstGeom prst="rect">
            <a:avLst/>
          </a:prstGeom>
          <a:noFill/>
        </p:spPr>
        <p:txBody>
          <a:bodyPr wrap="square" rtlCol="0">
            <a:spAutoFit/>
          </a:bodyPr>
          <a:lstStyle/>
          <a:p>
            <a:r>
              <a:rPr lang="en-US" sz="2800" b="1" dirty="0" err="1">
                <a:ln w="9525">
                  <a:solidFill>
                    <a:srgbClr val="FEDEDE"/>
                  </a:solidFill>
                  <a:prstDash val="solid"/>
                </a:ln>
                <a:solidFill>
                  <a:srgbClr val="FF0000"/>
                </a:solidFill>
                <a:effectLst>
                  <a:outerShdw blurRad="12700" dist="38100" dir="2700000" algn="tl" rotWithShape="0">
                    <a:schemeClr val="bg1">
                      <a:lumMod val="50000"/>
                    </a:schemeClr>
                  </a:outerShdw>
                </a:effectLst>
                <a:latin typeface="FS Magistral Extra Bold" panose="020B0904030204080304" pitchFamily="34" charset="0"/>
              </a:rPr>
              <a:t>Tôn</a:t>
            </a:r>
            <a:r>
              <a:rPr lang="en-US" sz="2800" b="1" dirty="0">
                <a:ln w="9525">
                  <a:solidFill>
                    <a:srgbClr val="FEDEDE"/>
                  </a:solidFill>
                  <a:prstDash val="solid"/>
                </a:ln>
                <a:solidFill>
                  <a:srgbClr val="FF0000"/>
                </a:solidFill>
                <a:effectLst>
                  <a:outerShdw blurRad="12700" dist="38100" dir="2700000" algn="tl" rotWithShape="0">
                    <a:schemeClr val="bg1">
                      <a:lumMod val="50000"/>
                    </a:schemeClr>
                  </a:outerShdw>
                </a:effectLst>
                <a:latin typeface="FS Magistral Extra Bold" panose="020B0904030204080304" pitchFamily="34" charset="0"/>
              </a:rPr>
              <a:t> </a:t>
            </a:r>
            <a:r>
              <a:rPr lang="en-US" sz="2800" b="1" dirty="0" err="1">
                <a:ln w="9525">
                  <a:solidFill>
                    <a:srgbClr val="FEDEDE"/>
                  </a:solidFill>
                  <a:prstDash val="solid"/>
                </a:ln>
                <a:solidFill>
                  <a:srgbClr val="FF0000"/>
                </a:solidFill>
                <a:effectLst>
                  <a:outerShdw blurRad="12700" dist="38100" dir="2700000" algn="tl" rotWithShape="0">
                    <a:schemeClr val="bg1">
                      <a:lumMod val="50000"/>
                    </a:schemeClr>
                  </a:outerShdw>
                </a:effectLst>
                <a:latin typeface="FS Magistral Extra Bold" panose="020B0904030204080304" pitchFamily="34" charset="0"/>
              </a:rPr>
              <a:t>chỉ</a:t>
            </a:r>
            <a:endParaRPr lang="en-US" sz="2800" b="1" dirty="0">
              <a:ln w="9525">
                <a:solidFill>
                  <a:srgbClr val="FEDEDE"/>
                </a:solidFill>
                <a:prstDash val="solid"/>
              </a:ln>
              <a:solidFill>
                <a:srgbClr val="FF0000"/>
              </a:solidFill>
              <a:effectLst>
                <a:outerShdw blurRad="12700" dist="38100" dir="2700000" algn="tl" rotWithShape="0">
                  <a:schemeClr val="bg1">
                    <a:lumMod val="50000"/>
                  </a:schemeClr>
                </a:outerShdw>
              </a:effectLst>
              <a:latin typeface="FS Magistral Extra Bold" panose="020B0904030204080304" pitchFamily="34" charset="0"/>
            </a:endParaRPr>
          </a:p>
        </p:txBody>
      </p:sp>
      <p:sp>
        <p:nvSpPr>
          <p:cNvPr id="44" name="TextBox 43">
            <a:extLst>
              <a:ext uri="{FF2B5EF4-FFF2-40B4-BE49-F238E27FC236}">
                <a16:creationId xmlns:a16="http://schemas.microsoft.com/office/drawing/2014/main" id="{DCE0F78B-FACC-4B47-B135-BA0EEC8B57AB}"/>
              </a:ext>
            </a:extLst>
          </p:cNvPr>
          <p:cNvSpPr txBox="1"/>
          <p:nvPr/>
        </p:nvSpPr>
        <p:spPr>
          <a:xfrm>
            <a:off x="409004" y="1947201"/>
            <a:ext cx="4385275" cy="338554"/>
          </a:xfrm>
          <a:prstGeom prst="rect">
            <a:avLst/>
          </a:prstGeom>
          <a:noFill/>
        </p:spPr>
        <p:txBody>
          <a:bodyPr wrap="square" rtlCol="0">
            <a:spAutoFit/>
          </a:bodyPr>
          <a:lstStyle/>
          <a:p>
            <a:pPr marL="0" lvl="1" algn="just" rtl="0">
              <a:spcAft>
                <a:spcPts val="600"/>
              </a:spcAft>
              <a:buSzPts val="1800"/>
            </a:pPr>
            <a:r>
              <a:rPr lang="en-US" sz="1600" dirty="0">
                <a:solidFill>
                  <a:schemeClr val="dk1"/>
                </a:solidFill>
                <a:latin typeface="FS Magistral Medium" panose="020B0704030204080304" pitchFamily="34" charset="0"/>
              </a:rPr>
              <a:t>ĐƠN GIẢN – LINH HOẠT – HIỆU QUẢ </a:t>
            </a:r>
            <a:endParaRPr lang="vi-VN" sz="1600" dirty="0">
              <a:solidFill>
                <a:schemeClr val="dk1"/>
              </a:solidFill>
              <a:latin typeface="PF BeauSans Pro" panose="02000500000000020004" pitchFamily="2" charset="0"/>
            </a:endParaRPr>
          </a:p>
        </p:txBody>
      </p:sp>
      <p:cxnSp>
        <p:nvCxnSpPr>
          <p:cNvPr id="46" name="Connector: Elbow 45">
            <a:extLst>
              <a:ext uri="{FF2B5EF4-FFF2-40B4-BE49-F238E27FC236}">
                <a16:creationId xmlns:a16="http://schemas.microsoft.com/office/drawing/2014/main" id="{3939ED24-304B-41A5-A169-1859C3DF7DF2}"/>
              </a:ext>
            </a:extLst>
          </p:cNvPr>
          <p:cNvCxnSpPr>
            <a:cxnSpLocks/>
          </p:cNvCxnSpPr>
          <p:nvPr/>
        </p:nvCxnSpPr>
        <p:spPr>
          <a:xfrm rot="10800000" flipV="1">
            <a:off x="4395010" y="3735575"/>
            <a:ext cx="919941" cy="252224"/>
          </a:xfrm>
          <a:prstGeom prst="bentConnector3">
            <a:avLst>
              <a:gd name="adj1" fmla="val 50000"/>
            </a:avLst>
          </a:prstGeom>
          <a:ln w="127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29E7CC94-9F2A-4D67-8D57-BE14F11BF2F6}"/>
              </a:ext>
            </a:extLst>
          </p:cNvPr>
          <p:cNvSpPr txBox="1"/>
          <p:nvPr/>
        </p:nvSpPr>
        <p:spPr>
          <a:xfrm>
            <a:off x="3134299" y="3099986"/>
            <a:ext cx="1420070" cy="523220"/>
          </a:xfrm>
          <a:prstGeom prst="rect">
            <a:avLst/>
          </a:prstGeom>
          <a:noFill/>
        </p:spPr>
        <p:txBody>
          <a:bodyPr wrap="square" rtlCol="0">
            <a:spAutoFit/>
          </a:bodyPr>
          <a:lstStyle/>
          <a:p>
            <a:r>
              <a:rPr lang="en-US" sz="2800" b="1" dirty="0">
                <a:ln w="9525">
                  <a:solidFill>
                    <a:srgbClr val="FEDEDE"/>
                  </a:solidFill>
                  <a:prstDash val="solid"/>
                </a:ln>
                <a:solidFill>
                  <a:srgbClr val="FF0000"/>
                </a:solidFill>
                <a:effectLst>
                  <a:outerShdw blurRad="12700" dist="38100" dir="2700000" algn="tl" rotWithShape="0">
                    <a:schemeClr val="bg1">
                      <a:lumMod val="50000"/>
                    </a:schemeClr>
                  </a:outerShdw>
                </a:effectLst>
                <a:latin typeface="FS Magistral Extra Bold" panose="020B0904030204080304" pitchFamily="34" charset="0"/>
              </a:rPr>
              <a:t>USP</a:t>
            </a:r>
          </a:p>
        </p:txBody>
      </p:sp>
      <p:sp>
        <p:nvSpPr>
          <p:cNvPr id="48" name="TextBox 47">
            <a:extLst>
              <a:ext uri="{FF2B5EF4-FFF2-40B4-BE49-F238E27FC236}">
                <a16:creationId xmlns:a16="http://schemas.microsoft.com/office/drawing/2014/main" id="{99E54676-7553-451D-B533-747B7676E6A6}"/>
              </a:ext>
            </a:extLst>
          </p:cNvPr>
          <p:cNvSpPr txBox="1"/>
          <p:nvPr/>
        </p:nvSpPr>
        <p:spPr>
          <a:xfrm>
            <a:off x="266700" y="3612897"/>
            <a:ext cx="3873500" cy="923330"/>
          </a:xfrm>
          <a:prstGeom prst="rect">
            <a:avLst/>
          </a:prstGeom>
          <a:noFill/>
        </p:spPr>
        <p:txBody>
          <a:bodyPr wrap="square" rtlCol="0">
            <a:spAutoFit/>
          </a:bodyPr>
          <a:lstStyle/>
          <a:p>
            <a:pPr marL="0" lvl="1" algn="r" rtl="0">
              <a:spcBef>
                <a:spcPts val="0"/>
              </a:spcBef>
              <a:spcAft>
                <a:spcPts val="0"/>
              </a:spcAft>
              <a:buSzPts val="1800"/>
            </a:pPr>
            <a:r>
              <a:rPr lang="vi-VN" sz="1800" dirty="0">
                <a:solidFill>
                  <a:schemeClr val="dk1"/>
                </a:solidFill>
                <a:latin typeface="PF BeauSans Pro" panose="02000500000000020004" pitchFamily="2" charset="0"/>
              </a:rPr>
              <a:t>Hỗ trợ người dùng tạo</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chỉnh</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sửa</a:t>
            </a:r>
            <a:r>
              <a:rPr lang="vi-VN" sz="1800" dirty="0">
                <a:solidFill>
                  <a:schemeClr val="dk1"/>
                </a:solidFill>
                <a:latin typeface="PF BeauSans Pro" panose="02000500000000020004" pitchFamily="2" charset="0"/>
              </a:rPr>
              <a:t> nội dung</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đa</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thể</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thức</a:t>
            </a:r>
            <a:r>
              <a:rPr lang="en-US" sz="1800" dirty="0">
                <a:solidFill>
                  <a:schemeClr val="dk1"/>
                </a:solidFill>
                <a:latin typeface="PF BeauSans Pro" panose="02000500000000020004" pitchFamily="2" charset="0"/>
              </a:rPr>
              <a:t> </a:t>
            </a:r>
            <a:r>
              <a:rPr lang="vi-VN" sz="1800" dirty="0">
                <a:solidFill>
                  <a:schemeClr val="dk1"/>
                </a:solidFill>
                <a:latin typeface="PF BeauSans Pro" panose="02000500000000020004" pitchFamily="2" charset="0"/>
              </a:rPr>
              <a:t>một cách </a:t>
            </a:r>
            <a:r>
              <a:rPr lang="vi-VN" sz="1800" b="1" dirty="0">
                <a:solidFill>
                  <a:srgbClr val="FF0000"/>
                </a:solidFill>
                <a:latin typeface="PF BeauSans Pro" panose="02000500000000020004" pitchFamily="2" charset="0"/>
              </a:rPr>
              <a:t>nhanh chóng và dễ dàng.</a:t>
            </a:r>
          </a:p>
        </p:txBody>
      </p:sp>
      <p:sp>
        <p:nvSpPr>
          <p:cNvPr id="49" name="TextBox 48">
            <a:extLst>
              <a:ext uri="{FF2B5EF4-FFF2-40B4-BE49-F238E27FC236}">
                <a16:creationId xmlns:a16="http://schemas.microsoft.com/office/drawing/2014/main" id="{3A22B529-A2D9-4641-8D99-8C529E914CBC}"/>
              </a:ext>
            </a:extLst>
          </p:cNvPr>
          <p:cNvSpPr txBox="1"/>
          <p:nvPr/>
        </p:nvSpPr>
        <p:spPr>
          <a:xfrm>
            <a:off x="253628" y="4556431"/>
            <a:ext cx="3873500" cy="1200329"/>
          </a:xfrm>
          <a:prstGeom prst="rect">
            <a:avLst/>
          </a:prstGeom>
          <a:noFill/>
        </p:spPr>
        <p:txBody>
          <a:bodyPr wrap="square" rtlCol="0">
            <a:spAutoFit/>
          </a:bodyPr>
          <a:lstStyle/>
          <a:p>
            <a:pPr marL="0" lvl="1" algn="r" rtl="0">
              <a:spcBef>
                <a:spcPts val="0"/>
              </a:spcBef>
              <a:spcAft>
                <a:spcPts val="0"/>
              </a:spcAft>
              <a:buSzPts val="1800"/>
            </a:pPr>
            <a:r>
              <a:rPr lang="vi-VN" sz="1800" b="1" dirty="0">
                <a:solidFill>
                  <a:srgbClr val="FF0000"/>
                </a:solidFill>
                <a:latin typeface="PF BeauSans Pro" panose="02000500000000020004" pitchFamily="2" charset="0"/>
              </a:rPr>
              <a:t>Đảm bảo an toàn</a:t>
            </a:r>
            <a:r>
              <a:rPr lang="vi-VN" sz="1800" dirty="0">
                <a:solidFill>
                  <a:schemeClr val="dk1"/>
                </a:solidFill>
                <a:latin typeface="PF BeauSans Pro" panose="02000500000000020004" pitchFamily="2" charset="0"/>
              </a:rPr>
              <a:t> cho nội dung của người sáng tạo, đồng thời cung cấp thư viện nội dung đa dạng, chất lượng cao.</a:t>
            </a:r>
            <a:endParaRPr lang="vi-VN" sz="1800" b="1" dirty="0">
              <a:solidFill>
                <a:srgbClr val="FF0000"/>
              </a:solidFill>
              <a:latin typeface="PF BeauSans Pro" panose="02000500000000020004" pitchFamily="2" charset="0"/>
            </a:endParaRPr>
          </a:p>
        </p:txBody>
      </p:sp>
      <p:cxnSp>
        <p:nvCxnSpPr>
          <p:cNvPr id="50" name="Connector: Elbow 49">
            <a:extLst>
              <a:ext uri="{FF2B5EF4-FFF2-40B4-BE49-F238E27FC236}">
                <a16:creationId xmlns:a16="http://schemas.microsoft.com/office/drawing/2014/main" id="{66CC1044-E1A2-48C6-B8DA-C174AAB2BDE1}"/>
              </a:ext>
            </a:extLst>
          </p:cNvPr>
          <p:cNvCxnSpPr>
            <a:cxnSpLocks/>
          </p:cNvCxnSpPr>
          <p:nvPr/>
        </p:nvCxnSpPr>
        <p:spPr>
          <a:xfrm flipV="1">
            <a:off x="6747696" y="1303501"/>
            <a:ext cx="1176628" cy="928323"/>
          </a:xfrm>
          <a:prstGeom prst="bentConnector3">
            <a:avLst>
              <a:gd name="adj1" fmla="val 50000"/>
            </a:avLst>
          </a:prstGeom>
          <a:ln w="127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D2F45531-C389-4169-9DDA-C9F392EB6347}"/>
              </a:ext>
            </a:extLst>
          </p:cNvPr>
          <p:cNvSpPr txBox="1"/>
          <p:nvPr/>
        </p:nvSpPr>
        <p:spPr>
          <a:xfrm>
            <a:off x="7976292" y="933157"/>
            <a:ext cx="2726780" cy="523220"/>
          </a:xfrm>
          <a:prstGeom prst="rect">
            <a:avLst/>
          </a:prstGeom>
          <a:noFill/>
        </p:spPr>
        <p:txBody>
          <a:bodyPr wrap="square" rtlCol="0">
            <a:spAutoFit/>
          </a:bodyPr>
          <a:lstStyle/>
          <a:p>
            <a:r>
              <a:rPr lang="en-US" sz="2800" b="1" dirty="0">
                <a:ln w="9525">
                  <a:solidFill>
                    <a:srgbClr val="FEDEDE"/>
                  </a:solidFill>
                  <a:prstDash val="solid"/>
                </a:ln>
                <a:solidFill>
                  <a:srgbClr val="FF0000"/>
                </a:solidFill>
                <a:effectLst>
                  <a:outerShdw blurRad="12700" dist="38100" dir="2700000" algn="tl" rotWithShape="0">
                    <a:schemeClr val="bg1">
                      <a:lumMod val="50000"/>
                    </a:schemeClr>
                  </a:outerShdw>
                </a:effectLst>
                <a:latin typeface="FS Magistral Extra Bold" panose="020B0904030204080304" pitchFamily="34" charset="0"/>
              </a:rPr>
              <a:t>Target users</a:t>
            </a:r>
          </a:p>
        </p:txBody>
      </p:sp>
      <p:sp>
        <p:nvSpPr>
          <p:cNvPr id="58" name="TextBox 57">
            <a:extLst>
              <a:ext uri="{FF2B5EF4-FFF2-40B4-BE49-F238E27FC236}">
                <a16:creationId xmlns:a16="http://schemas.microsoft.com/office/drawing/2014/main" id="{8EAEEB90-658C-4905-80AD-626FAA165FBE}"/>
              </a:ext>
            </a:extLst>
          </p:cNvPr>
          <p:cNvSpPr txBox="1"/>
          <p:nvPr/>
        </p:nvSpPr>
        <p:spPr>
          <a:xfrm>
            <a:off x="7976292" y="1482478"/>
            <a:ext cx="3873500" cy="923330"/>
          </a:xfrm>
          <a:prstGeom prst="rect">
            <a:avLst/>
          </a:prstGeom>
          <a:noFill/>
        </p:spPr>
        <p:txBody>
          <a:bodyPr wrap="square" rtlCol="0">
            <a:spAutoFit/>
          </a:bodyPr>
          <a:lstStyle/>
          <a:p>
            <a:pPr marL="285750" lvl="1" indent="-285750" rtl="0">
              <a:spcBef>
                <a:spcPts val="0"/>
              </a:spcBef>
              <a:spcAft>
                <a:spcPts val="0"/>
              </a:spcAft>
              <a:buSzPts val="1800"/>
              <a:buFont typeface="Arial" panose="020B0604020202020204" pitchFamily="34" charset="0"/>
              <a:buChar char="•"/>
            </a:pPr>
            <a:r>
              <a:rPr lang="en-US" sz="1800" dirty="0" err="1">
                <a:solidFill>
                  <a:schemeClr val="dk1"/>
                </a:solidFill>
                <a:latin typeface="PF BeauSans Pro" panose="02000500000000020004" pitchFamily="2" charset="0"/>
              </a:rPr>
              <a:t>Nội</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bộ</a:t>
            </a:r>
            <a:r>
              <a:rPr lang="en-US" sz="1800" dirty="0">
                <a:solidFill>
                  <a:schemeClr val="dk1"/>
                </a:solidFill>
                <a:latin typeface="PF BeauSans Pro" panose="02000500000000020004" pitchFamily="2" charset="0"/>
              </a:rPr>
              <a:t> Viettel</a:t>
            </a:r>
          </a:p>
          <a:p>
            <a:pPr marL="285750" lvl="1" indent="-285750" rtl="0">
              <a:spcBef>
                <a:spcPts val="0"/>
              </a:spcBef>
              <a:spcAft>
                <a:spcPts val="0"/>
              </a:spcAft>
              <a:buSzPts val="1800"/>
              <a:buFont typeface="Arial" panose="020B0604020202020204" pitchFamily="34" charset="0"/>
              <a:buChar char="•"/>
            </a:pPr>
            <a:r>
              <a:rPr lang="en-US" sz="1800" dirty="0" err="1">
                <a:solidFill>
                  <a:schemeClr val="dk1"/>
                </a:solidFill>
                <a:latin typeface="PF BeauSans Pro" panose="02000500000000020004" pitchFamily="2" charset="0"/>
              </a:rPr>
              <a:t>Cá</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nhân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sáng</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tạo</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nội</a:t>
            </a:r>
            <a:r>
              <a:rPr lang="en-US" sz="1800" dirty="0">
                <a:solidFill>
                  <a:schemeClr val="dk1"/>
                </a:solidFill>
                <a:latin typeface="PF BeauSans Pro" panose="02000500000000020004" pitchFamily="2" charset="0"/>
              </a:rPr>
              <a:t> dung</a:t>
            </a:r>
          </a:p>
          <a:p>
            <a:pPr marL="285750" lvl="1" indent="-285750" rtl="0">
              <a:spcBef>
                <a:spcPts val="0"/>
              </a:spcBef>
              <a:spcAft>
                <a:spcPts val="0"/>
              </a:spcAft>
              <a:buSzPts val="1800"/>
              <a:buFont typeface="Arial" panose="020B0604020202020204" pitchFamily="34" charset="0"/>
              <a:buChar char="•"/>
            </a:pPr>
            <a:r>
              <a:rPr lang="en-US" dirty="0" err="1">
                <a:solidFill>
                  <a:schemeClr val="dk1"/>
                </a:solidFill>
                <a:latin typeface="PF BeauSans Pro" panose="02000500000000020004" pitchFamily="2" charset="0"/>
              </a:rPr>
              <a:t>Doanh</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nghiệp</a:t>
            </a:r>
            <a:endParaRPr lang="vi-VN" sz="1800" dirty="0">
              <a:solidFill>
                <a:srgbClr val="FF0000"/>
              </a:solidFill>
              <a:latin typeface="PF BeauSans Pro" panose="02000500000000020004" pitchFamily="2" charset="0"/>
            </a:endParaRPr>
          </a:p>
        </p:txBody>
      </p:sp>
      <p:sp>
        <p:nvSpPr>
          <p:cNvPr id="59" name="Rectangle: Rounded Corners 58">
            <a:extLst>
              <a:ext uri="{FF2B5EF4-FFF2-40B4-BE49-F238E27FC236}">
                <a16:creationId xmlns:a16="http://schemas.microsoft.com/office/drawing/2014/main" id="{D96087A5-A37C-41AE-962E-924FCD3525E3}"/>
              </a:ext>
            </a:extLst>
          </p:cNvPr>
          <p:cNvSpPr/>
          <p:nvPr/>
        </p:nvSpPr>
        <p:spPr>
          <a:xfrm>
            <a:off x="7860792" y="3262259"/>
            <a:ext cx="5293133" cy="2684611"/>
          </a:xfrm>
          <a:prstGeom prst="round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Rounded Corners 59">
            <a:extLst>
              <a:ext uri="{FF2B5EF4-FFF2-40B4-BE49-F238E27FC236}">
                <a16:creationId xmlns:a16="http://schemas.microsoft.com/office/drawing/2014/main" id="{789D47C8-7C93-4686-B7E3-92A66B6FDAFC}"/>
              </a:ext>
            </a:extLst>
          </p:cNvPr>
          <p:cNvSpPr/>
          <p:nvPr/>
        </p:nvSpPr>
        <p:spPr>
          <a:xfrm>
            <a:off x="7628247" y="3167574"/>
            <a:ext cx="5293133" cy="2684611"/>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1D644136-69A9-432C-B7D4-741D3E1FD84C}"/>
              </a:ext>
            </a:extLst>
          </p:cNvPr>
          <p:cNvSpPr txBox="1"/>
          <p:nvPr/>
        </p:nvSpPr>
        <p:spPr>
          <a:xfrm>
            <a:off x="8578210" y="3274018"/>
            <a:ext cx="3737653"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err="1">
                <a:solidFill>
                  <a:srgbClr val="B02929"/>
                </a:solidFill>
                <a:latin typeface="FS Magistral Bold" panose="020B0804030204080304" pitchFamily="34" charset="0"/>
              </a:rPr>
              <a:t>Lợi</a:t>
            </a:r>
            <a:r>
              <a:rPr lang="en-US" sz="2400" dirty="0">
                <a:solidFill>
                  <a:srgbClr val="B02929"/>
                </a:solidFill>
                <a:latin typeface="FS Magistral Bold" panose="020B0804030204080304" pitchFamily="34" charset="0"/>
              </a:rPr>
              <a:t> </a:t>
            </a:r>
            <a:r>
              <a:rPr lang="en-US" sz="2400" dirty="0" err="1">
                <a:solidFill>
                  <a:srgbClr val="B02929"/>
                </a:solidFill>
                <a:latin typeface="FS Magistral Bold" panose="020B0804030204080304" pitchFamily="34" charset="0"/>
              </a:rPr>
              <a:t>thế</a:t>
            </a:r>
            <a:r>
              <a:rPr lang="en-US" sz="2400" dirty="0">
                <a:solidFill>
                  <a:srgbClr val="B02929"/>
                </a:solidFill>
                <a:latin typeface="FS Magistral Bold" panose="020B0804030204080304" pitchFamily="34" charset="0"/>
              </a:rPr>
              <a:t> </a:t>
            </a:r>
            <a:r>
              <a:rPr lang="en-US" sz="2400" dirty="0" err="1">
                <a:solidFill>
                  <a:srgbClr val="B02929"/>
                </a:solidFill>
                <a:latin typeface="FS Magistral Bold" panose="020B0804030204080304" pitchFamily="34" charset="0"/>
              </a:rPr>
              <a:t>cạnh</a:t>
            </a:r>
            <a:r>
              <a:rPr lang="en-US" sz="2400" dirty="0">
                <a:solidFill>
                  <a:srgbClr val="B02929"/>
                </a:solidFill>
                <a:latin typeface="FS Magistral Bold" panose="020B0804030204080304" pitchFamily="34" charset="0"/>
              </a:rPr>
              <a:t> </a:t>
            </a:r>
            <a:r>
              <a:rPr lang="en-US" sz="2400" dirty="0" err="1">
                <a:solidFill>
                  <a:srgbClr val="B02929"/>
                </a:solidFill>
                <a:latin typeface="FS Magistral Bold" panose="020B0804030204080304" pitchFamily="34" charset="0"/>
              </a:rPr>
              <a:t>tranh</a:t>
            </a:r>
            <a:endParaRPr lang="en-US" sz="2400" dirty="0">
              <a:solidFill>
                <a:srgbClr val="B02929"/>
              </a:solidFill>
              <a:latin typeface="FS Magistral Bold" panose="020B0804030204080304" pitchFamily="34" charset="0"/>
            </a:endParaRPr>
          </a:p>
        </p:txBody>
      </p:sp>
      <p:sp>
        <p:nvSpPr>
          <p:cNvPr id="62" name="TextBox 61">
            <a:extLst>
              <a:ext uri="{FF2B5EF4-FFF2-40B4-BE49-F238E27FC236}">
                <a16:creationId xmlns:a16="http://schemas.microsoft.com/office/drawing/2014/main" id="{6D71458F-8F96-4932-962C-9708CEA26D8A}"/>
              </a:ext>
            </a:extLst>
          </p:cNvPr>
          <p:cNvSpPr txBox="1"/>
          <p:nvPr/>
        </p:nvSpPr>
        <p:spPr>
          <a:xfrm>
            <a:off x="7882228" y="3763846"/>
            <a:ext cx="4136284" cy="1846659"/>
          </a:xfrm>
          <a:prstGeom prst="rect">
            <a:avLst/>
          </a:prstGeom>
          <a:noFill/>
        </p:spPr>
        <p:txBody>
          <a:bodyPr wrap="square" rtlCol="0">
            <a:spAutoFit/>
          </a:bodyPr>
          <a:lstStyle/>
          <a:p>
            <a:pPr marL="0" lvl="1" algn="just" rtl="0">
              <a:spcBef>
                <a:spcPts val="0"/>
              </a:spcBef>
              <a:spcAft>
                <a:spcPts val="0"/>
              </a:spcAft>
              <a:buSzPts val="1800"/>
            </a:pPr>
            <a:r>
              <a:rPr lang="vi-VN" sz="1600" dirty="0">
                <a:solidFill>
                  <a:schemeClr val="dk1"/>
                </a:solidFill>
                <a:latin typeface="PF BeauSans Pro" panose="02000500000000020004" pitchFamily="2" charset="0"/>
              </a:rPr>
              <a:t>Tập trung vào thị trường Việt Nam, hiểu rõ tâm lý và nhu cầu của người dùng.</a:t>
            </a:r>
            <a:endParaRPr lang="en-US" sz="1600" dirty="0">
              <a:solidFill>
                <a:schemeClr val="dk1"/>
              </a:solidFill>
              <a:latin typeface="PF BeauSans Pro" panose="02000500000000020004" pitchFamily="2" charset="0"/>
            </a:endParaRPr>
          </a:p>
          <a:p>
            <a:pPr marL="0" lvl="1" algn="just" rtl="0">
              <a:spcBef>
                <a:spcPts val="0"/>
              </a:spcBef>
              <a:spcAft>
                <a:spcPts val="0"/>
              </a:spcAft>
              <a:buSzPts val="1800"/>
            </a:pPr>
            <a:endParaRPr lang="en-US" sz="900" dirty="0">
              <a:solidFill>
                <a:schemeClr val="dk1"/>
              </a:solidFill>
              <a:latin typeface="PF BeauSans Pro" panose="02000500000000020004" pitchFamily="2" charset="0"/>
            </a:endParaRPr>
          </a:p>
          <a:p>
            <a:pPr marL="0" lvl="1" algn="just" rtl="0">
              <a:spcBef>
                <a:spcPts val="0"/>
              </a:spcBef>
              <a:spcAft>
                <a:spcPts val="0"/>
              </a:spcAft>
              <a:buSzPts val="1800"/>
            </a:pPr>
            <a:r>
              <a:rPr lang="vi-VN" sz="1600" dirty="0">
                <a:latin typeface="PF BeauSans Pro" panose="02000500000000020004" pitchFamily="2" charset="0"/>
              </a:rPr>
              <a:t>Kết hợp nhiều tính năng hữu ích trong một nền tảng duy nhất.</a:t>
            </a:r>
            <a:endParaRPr lang="en-US" sz="1600" dirty="0">
              <a:latin typeface="PF BeauSans Pro" panose="02000500000000020004" pitchFamily="2" charset="0"/>
            </a:endParaRPr>
          </a:p>
          <a:p>
            <a:pPr marL="0" lvl="1" algn="just" rtl="0">
              <a:spcBef>
                <a:spcPts val="0"/>
              </a:spcBef>
              <a:spcAft>
                <a:spcPts val="0"/>
              </a:spcAft>
              <a:buSzPts val="1800"/>
            </a:pPr>
            <a:endParaRPr lang="en-US" sz="900" dirty="0">
              <a:latin typeface="PF BeauSans Pro" panose="02000500000000020004" pitchFamily="2" charset="0"/>
            </a:endParaRPr>
          </a:p>
          <a:p>
            <a:pPr marL="0" lvl="1" algn="just" rtl="0">
              <a:spcBef>
                <a:spcPts val="0"/>
              </a:spcBef>
              <a:spcAft>
                <a:spcPts val="0"/>
              </a:spcAft>
              <a:buSzPts val="1800"/>
            </a:pPr>
            <a:r>
              <a:rPr lang="vi-VN" sz="1600" dirty="0">
                <a:latin typeface="PF BeauSans Pro" panose="02000500000000020004" pitchFamily="2" charset="0"/>
              </a:rPr>
              <a:t>Giao diện thân thiện, dễ dàng thao tác, phù hợp với cả người mới bắt đầu.</a:t>
            </a:r>
          </a:p>
        </p:txBody>
      </p:sp>
    </p:spTree>
    <p:extLst>
      <p:ext uri="{BB962C8B-B14F-4D97-AF65-F5344CB8AC3E}">
        <p14:creationId xmlns:p14="http://schemas.microsoft.com/office/powerpoint/2010/main" val="23635303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6" y="760794"/>
            <a:ext cx="3661835"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68019" y="400141"/>
            <a:ext cx="62359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Nền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tảng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công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nghệ</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6125849" y="6420778"/>
            <a:ext cx="2704887"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Đề</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xuất</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tính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năng</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giao</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diện</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B7A45351-652A-445A-AE70-3B18F598F66D}"/>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59" name="Rectangle: Rounded Corners 58">
            <a:extLst>
              <a:ext uri="{FF2B5EF4-FFF2-40B4-BE49-F238E27FC236}">
                <a16:creationId xmlns:a16="http://schemas.microsoft.com/office/drawing/2014/main" id="{D96087A5-A37C-41AE-962E-924FCD3525E3}"/>
              </a:ext>
            </a:extLst>
          </p:cNvPr>
          <p:cNvSpPr/>
          <p:nvPr/>
        </p:nvSpPr>
        <p:spPr>
          <a:xfrm>
            <a:off x="836340" y="1706137"/>
            <a:ext cx="6157738" cy="3866623"/>
          </a:xfrm>
          <a:prstGeom prst="round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Rounded Corners 59">
            <a:extLst>
              <a:ext uri="{FF2B5EF4-FFF2-40B4-BE49-F238E27FC236}">
                <a16:creationId xmlns:a16="http://schemas.microsoft.com/office/drawing/2014/main" id="{789D47C8-7C93-4686-B7E3-92A66B6FDAFC}"/>
              </a:ext>
            </a:extLst>
          </p:cNvPr>
          <p:cNvSpPr/>
          <p:nvPr/>
        </p:nvSpPr>
        <p:spPr>
          <a:xfrm>
            <a:off x="368019" y="1552870"/>
            <a:ext cx="6491612" cy="3866623"/>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1D644136-69A9-432C-B7D4-741D3E1FD84C}"/>
              </a:ext>
            </a:extLst>
          </p:cNvPr>
          <p:cNvSpPr txBox="1"/>
          <p:nvPr/>
        </p:nvSpPr>
        <p:spPr>
          <a:xfrm>
            <a:off x="598183" y="1794155"/>
            <a:ext cx="6744350" cy="430887"/>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vi-VN" sz="2200" dirty="0">
                <a:solidFill>
                  <a:srgbClr val="B02929"/>
                </a:solidFill>
                <a:latin typeface="FS Magistral Bold" panose="020B0804030204080304" pitchFamily="34" charset="0"/>
              </a:rPr>
              <a:t>Platform sẽ được tích hợp các công nghệ AI</a:t>
            </a:r>
            <a:r>
              <a:rPr lang="en-US" sz="2200" dirty="0">
                <a:solidFill>
                  <a:srgbClr val="B02929"/>
                </a:solidFill>
                <a:latin typeface="FS Magistral Bold" panose="020B0804030204080304" pitchFamily="34" charset="0"/>
              </a:rPr>
              <a:t>:</a:t>
            </a:r>
          </a:p>
        </p:txBody>
      </p:sp>
      <p:sp>
        <p:nvSpPr>
          <p:cNvPr id="62" name="TextBox 61">
            <a:extLst>
              <a:ext uri="{FF2B5EF4-FFF2-40B4-BE49-F238E27FC236}">
                <a16:creationId xmlns:a16="http://schemas.microsoft.com/office/drawing/2014/main" id="{6D71458F-8F96-4932-962C-9708CEA26D8A}"/>
              </a:ext>
            </a:extLst>
          </p:cNvPr>
          <p:cNvSpPr txBox="1"/>
          <p:nvPr/>
        </p:nvSpPr>
        <p:spPr>
          <a:xfrm>
            <a:off x="874514" y="2329204"/>
            <a:ext cx="5729486" cy="2634054"/>
          </a:xfrm>
          <a:prstGeom prst="rect">
            <a:avLst/>
          </a:prstGeom>
          <a:noFill/>
        </p:spPr>
        <p:txBody>
          <a:bodyPr wrap="square" rtlCol="0">
            <a:spAutoFit/>
          </a:bodyPr>
          <a:lstStyle/>
          <a:p>
            <a:pPr marL="285750" lvl="1" indent="-285750" algn="just" rtl="0">
              <a:lnSpc>
                <a:spcPct val="150000"/>
              </a:lnSpc>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Mô hình ngôn ngữ lớn (Large Language Model)</a:t>
            </a:r>
          </a:p>
          <a:p>
            <a:pPr marL="285750" lvl="1" indent="-285750" algn="just" rtl="0">
              <a:lnSpc>
                <a:spcPct val="150000"/>
              </a:lnSpc>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Multimodal Large Language Model</a:t>
            </a:r>
          </a:p>
          <a:p>
            <a:pPr marL="285750" lvl="1" indent="-285750" algn="just" rtl="0">
              <a:lnSpc>
                <a:spcPct val="150000"/>
              </a:lnSpc>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Generative AI: hình ảnh, âm thanh</a:t>
            </a:r>
          </a:p>
          <a:p>
            <a:pPr marL="285750" lvl="1" indent="-285750" algn="just" rtl="0">
              <a:lnSpc>
                <a:spcPct val="150000"/>
              </a:lnSpc>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Xử lý ảnh, video, xử lý ngôn ngữ tự nhiên</a:t>
            </a:r>
          </a:p>
          <a:p>
            <a:pPr marL="285750" lvl="1" indent="-285750" algn="just" rtl="0">
              <a:lnSpc>
                <a:spcPct val="150000"/>
              </a:lnSpc>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MC ảo</a:t>
            </a:r>
          </a:p>
          <a:p>
            <a:pPr marL="285750" lvl="1" indent="-285750" algn="just" rtl="0">
              <a:lnSpc>
                <a:spcPct val="150000"/>
              </a:lnSpc>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Có thể tích hợp mở rộng với các nền tảng như Chat GPT, Gemini, Copilot, Mid journey…</a:t>
            </a:r>
          </a:p>
        </p:txBody>
      </p:sp>
      <p:pic>
        <p:nvPicPr>
          <p:cNvPr id="27" name="Google Shape;314;p17">
            <a:extLst>
              <a:ext uri="{FF2B5EF4-FFF2-40B4-BE49-F238E27FC236}">
                <a16:creationId xmlns:a16="http://schemas.microsoft.com/office/drawing/2014/main" id="{2E0BF6B4-B20A-410B-BA3A-519A40C60DBE}"/>
              </a:ext>
            </a:extLst>
          </p:cNvPr>
          <p:cNvPicPr preferRelativeResize="0"/>
          <p:nvPr/>
        </p:nvPicPr>
        <p:blipFill rotWithShape="1">
          <a:blip r:embed="rId3">
            <a:alphaModFix/>
          </a:blip>
          <a:srcRect/>
          <a:stretch/>
        </p:blipFill>
        <p:spPr>
          <a:xfrm>
            <a:off x="7409439" y="1464866"/>
            <a:ext cx="4239527" cy="4107894"/>
          </a:xfrm>
          <a:prstGeom prst="rect">
            <a:avLst/>
          </a:prstGeom>
          <a:noFill/>
          <a:ln>
            <a:noFill/>
          </a:ln>
        </p:spPr>
      </p:pic>
    </p:spTree>
    <p:extLst>
      <p:ext uri="{BB962C8B-B14F-4D97-AF65-F5344CB8AC3E}">
        <p14:creationId xmlns:p14="http://schemas.microsoft.com/office/powerpoint/2010/main" val="2250483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6" y="760794"/>
            <a:ext cx="5791203"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Đề</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xuất</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tính</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năng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theo</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phân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khúc</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6125849" y="6420778"/>
            <a:ext cx="2704887"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Đề</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xuất</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tính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năng</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giao</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diện</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B7A45351-652A-445A-AE70-3B18F598F66D}"/>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grpSp>
        <p:nvGrpSpPr>
          <p:cNvPr id="3" name="Group 2">
            <a:extLst>
              <a:ext uri="{FF2B5EF4-FFF2-40B4-BE49-F238E27FC236}">
                <a16:creationId xmlns:a16="http://schemas.microsoft.com/office/drawing/2014/main" id="{E7FB3DB3-A462-4E82-ABD5-003F861AA3BD}"/>
              </a:ext>
            </a:extLst>
          </p:cNvPr>
          <p:cNvGrpSpPr/>
          <p:nvPr/>
        </p:nvGrpSpPr>
        <p:grpSpPr>
          <a:xfrm>
            <a:off x="283389" y="3218602"/>
            <a:ext cx="1538840" cy="1025205"/>
            <a:chOff x="368019" y="2855419"/>
            <a:chExt cx="1346018" cy="897175"/>
          </a:xfrm>
        </p:grpSpPr>
        <p:sp>
          <p:nvSpPr>
            <p:cNvPr id="27" name="Rectangle: Rounded Corners 26">
              <a:extLst>
                <a:ext uri="{FF2B5EF4-FFF2-40B4-BE49-F238E27FC236}">
                  <a16:creationId xmlns:a16="http://schemas.microsoft.com/office/drawing/2014/main" id="{03CF734D-24F7-4D24-8C07-8C79B9098BBB}"/>
                </a:ext>
              </a:extLst>
            </p:cNvPr>
            <p:cNvSpPr/>
            <p:nvPr/>
          </p:nvSpPr>
          <p:spPr>
            <a:xfrm>
              <a:off x="408671" y="2902343"/>
              <a:ext cx="1305366" cy="850251"/>
            </a:xfrm>
            <a:prstGeom prst="round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Rounded Corners 27">
              <a:extLst>
                <a:ext uri="{FF2B5EF4-FFF2-40B4-BE49-F238E27FC236}">
                  <a16:creationId xmlns:a16="http://schemas.microsoft.com/office/drawing/2014/main" id="{37884D12-C4C9-4F70-B716-F6DA0A81513D}"/>
                </a:ext>
              </a:extLst>
            </p:cNvPr>
            <p:cNvSpPr/>
            <p:nvPr/>
          </p:nvSpPr>
          <p:spPr>
            <a:xfrm>
              <a:off x="368019" y="2855419"/>
              <a:ext cx="1305366" cy="850251"/>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TextBox 31">
            <a:extLst>
              <a:ext uri="{FF2B5EF4-FFF2-40B4-BE49-F238E27FC236}">
                <a16:creationId xmlns:a16="http://schemas.microsoft.com/office/drawing/2014/main" id="{8A6A4B55-36A5-49AF-9E4E-6978EB009B80}"/>
              </a:ext>
            </a:extLst>
          </p:cNvPr>
          <p:cNvSpPr txBox="1"/>
          <p:nvPr/>
        </p:nvSpPr>
        <p:spPr>
          <a:xfrm>
            <a:off x="390947" y="3365165"/>
            <a:ext cx="1983486" cy="646331"/>
          </a:xfrm>
          <a:prstGeom prst="rect">
            <a:avLst/>
          </a:prstGeom>
          <a:noFill/>
        </p:spPr>
        <p:txBody>
          <a:bodyPr wrap="square" rtlCol="0">
            <a:spAutoFit/>
          </a:bodyPr>
          <a:lstStyle/>
          <a:p>
            <a:pPr marL="342900" marR="0" lvl="0" indent="-342900" algn="l" rtl="0">
              <a:lnSpc>
                <a:spcPct val="100000"/>
              </a:lnSpc>
              <a:spcBef>
                <a:spcPts val="0"/>
              </a:spcBef>
              <a:spcAft>
                <a:spcPts val="0"/>
              </a:spcAft>
              <a:buAutoNum type="arabicPeriod"/>
            </a:pPr>
            <a:r>
              <a:rPr lang="en-US" dirty="0" err="1">
                <a:solidFill>
                  <a:srgbClr val="ED1B2F"/>
                </a:solidFill>
                <a:latin typeface="FS Magistral Bold" panose="020B0804030204080304" pitchFamily="34" charset="0"/>
              </a:rPr>
              <a:t>Nội</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bộ</a:t>
            </a:r>
            <a:r>
              <a:rPr lang="en-US" dirty="0">
                <a:solidFill>
                  <a:srgbClr val="ED1B2F"/>
                </a:solidFill>
                <a:latin typeface="FS Magistral Bold" panose="020B0804030204080304" pitchFamily="34" charset="0"/>
              </a:rPr>
              <a:t> </a:t>
            </a:r>
          </a:p>
          <a:p>
            <a:pPr marR="0" lvl="0" algn="l" rtl="0">
              <a:lnSpc>
                <a:spcPct val="100000"/>
              </a:lnSpc>
              <a:spcBef>
                <a:spcPts val="0"/>
              </a:spcBef>
              <a:spcAft>
                <a:spcPts val="0"/>
              </a:spcAft>
            </a:pPr>
            <a:r>
              <a:rPr lang="en-US" dirty="0">
                <a:solidFill>
                  <a:srgbClr val="ED1B2F"/>
                </a:solidFill>
                <a:latin typeface="FS Magistral Bold" panose="020B0804030204080304" pitchFamily="34" charset="0"/>
              </a:rPr>
              <a:t>Viettel</a:t>
            </a:r>
          </a:p>
        </p:txBody>
      </p:sp>
      <p:cxnSp>
        <p:nvCxnSpPr>
          <p:cNvPr id="14" name="Straight Connector 13">
            <a:extLst>
              <a:ext uri="{FF2B5EF4-FFF2-40B4-BE49-F238E27FC236}">
                <a16:creationId xmlns:a16="http://schemas.microsoft.com/office/drawing/2014/main" id="{5BB78A7E-C630-4476-A21F-748CAC41CC4B}"/>
              </a:ext>
            </a:extLst>
          </p:cNvPr>
          <p:cNvCxnSpPr/>
          <p:nvPr/>
        </p:nvCxnSpPr>
        <p:spPr>
          <a:xfrm>
            <a:off x="1811078" y="3769779"/>
            <a:ext cx="336406"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8ADCDC6-AAB5-42C1-B4ED-86B9A4729EA9}"/>
              </a:ext>
            </a:extLst>
          </p:cNvPr>
          <p:cNvCxnSpPr>
            <a:cxnSpLocks/>
          </p:cNvCxnSpPr>
          <p:nvPr/>
        </p:nvCxnSpPr>
        <p:spPr>
          <a:xfrm>
            <a:off x="2147484" y="2345932"/>
            <a:ext cx="0" cy="297796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sp>
        <p:nvSpPr>
          <p:cNvPr id="43" name="Rectangle: Rounded Corners 42">
            <a:extLst>
              <a:ext uri="{FF2B5EF4-FFF2-40B4-BE49-F238E27FC236}">
                <a16:creationId xmlns:a16="http://schemas.microsoft.com/office/drawing/2014/main" id="{DEBDF819-7D76-4025-AE9F-9FA59A93160F}"/>
              </a:ext>
            </a:extLst>
          </p:cNvPr>
          <p:cNvSpPr/>
          <p:nvPr/>
        </p:nvSpPr>
        <p:spPr>
          <a:xfrm>
            <a:off x="2495043" y="1883857"/>
            <a:ext cx="1526637" cy="759459"/>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44">
            <a:extLst>
              <a:ext uri="{FF2B5EF4-FFF2-40B4-BE49-F238E27FC236}">
                <a16:creationId xmlns:a16="http://schemas.microsoft.com/office/drawing/2014/main" id="{2178B5B5-00EE-4BFC-896A-6485F5E06C55}"/>
              </a:ext>
            </a:extLst>
          </p:cNvPr>
          <p:cNvSpPr txBox="1"/>
          <p:nvPr/>
        </p:nvSpPr>
        <p:spPr>
          <a:xfrm>
            <a:off x="2602603" y="1883858"/>
            <a:ext cx="1526636" cy="738664"/>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Bộ</a:t>
            </a:r>
            <a:r>
              <a:rPr lang="en-US" sz="1400" dirty="0">
                <a:latin typeface="PF BeauSans Pro" panose="02000500000000020004" pitchFamily="2" charset="0"/>
              </a:rPr>
              <a:t> </a:t>
            </a:r>
            <a:r>
              <a:rPr lang="en-US" sz="1400" dirty="0" err="1">
                <a:latin typeface="PF BeauSans Pro" panose="02000500000000020004" pitchFamily="2" charset="0"/>
              </a:rPr>
              <a:t>phận</a:t>
            </a:r>
            <a:r>
              <a:rPr lang="en-US" sz="1400" dirty="0">
                <a:latin typeface="PF BeauSans Pro" panose="02000500000000020004" pitchFamily="2" charset="0"/>
              </a:rPr>
              <a:t> </a:t>
            </a:r>
            <a:r>
              <a:rPr lang="en-US" sz="1400" dirty="0" err="1">
                <a:latin typeface="PF BeauSans Pro" panose="02000500000000020004" pitchFamily="2" charset="0"/>
              </a:rPr>
              <a:t>truyền</a:t>
            </a:r>
            <a:r>
              <a:rPr lang="en-US" sz="1400" dirty="0">
                <a:latin typeface="PF BeauSans Pro" panose="02000500000000020004" pitchFamily="2" charset="0"/>
              </a:rPr>
              <a:t> </a:t>
            </a:r>
            <a:r>
              <a:rPr lang="en-US" sz="1400" dirty="0" err="1">
                <a:latin typeface="PF BeauSans Pro" panose="02000500000000020004" pitchFamily="2" charset="0"/>
              </a:rPr>
              <a:t>thông</a:t>
            </a:r>
            <a:r>
              <a:rPr lang="en-US" sz="1400" dirty="0">
                <a:latin typeface="PF BeauSans Pro" panose="02000500000000020004" pitchFamily="2" charset="0"/>
              </a:rPr>
              <a:t> </a:t>
            </a:r>
            <a:r>
              <a:rPr lang="en-US" sz="1400" dirty="0" err="1">
                <a:latin typeface="PF BeauSans Pro" panose="02000500000000020004" pitchFamily="2" charset="0"/>
              </a:rPr>
              <a:t>và</a:t>
            </a:r>
            <a:r>
              <a:rPr lang="en-US" sz="1400" dirty="0">
                <a:latin typeface="PF BeauSans Pro" panose="02000500000000020004" pitchFamily="2" charset="0"/>
              </a:rPr>
              <a:t> marketing</a:t>
            </a:r>
          </a:p>
        </p:txBody>
      </p:sp>
      <p:sp>
        <p:nvSpPr>
          <p:cNvPr id="51" name="Rectangle: Rounded Corners 50">
            <a:extLst>
              <a:ext uri="{FF2B5EF4-FFF2-40B4-BE49-F238E27FC236}">
                <a16:creationId xmlns:a16="http://schemas.microsoft.com/office/drawing/2014/main" id="{CF5D0052-09C9-4D33-B925-6AC4D6720A2B}"/>
              </a:ext>
            </a:extLst>
          </p:cNvPr>
          <p:cNvSpPr/>
          <p:nvPr/>
        </p:nvSpPr>
        <p:spPr>
          <a:xfrm>
            <a:off x="2495043" y="3467933"/>
            <a:ext cx="1526637" cy="593474"/>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TextBox 51">
            <a:extLst>
              <a:ext uri="{FF2B5EF4-FFF2-40B4-BE49-F238E27FC236}">
                <a16:creationId xmlns:a16="http://schemas.microsoft.com/office/drawing/2014/main" id="{914F671C-3891-49FC-BEE2-498DED64E060}"/>
              </a:ext>
            </a:extLst>
          </p:cNvPr>
          <p:cNvSpPr txBox="1"/>
          <p:nvPr/>
        </p:nvSpPr>
        <p:spPr>
          <a:xfrm>
            <a:off x="2602603" y="3487853"/>
            <a:ext cx="1347098" cy="523220"/>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Nhân</a:t>
            </a:r>
            <a:r>
              <a:rPr lang="en-US" sz="1400" dirty="0">
                <a:latin typeface="PF BeauSans Pro" panose="02000500000000020004" pitchFamily="2" charset="0"/>
              </a:rPr>
              <a:t> </a:t>
            </a:r>
            <a:r>
              <a:rPr lang="en-US" sz="1400" dirty="0" err="1">
                <a:latin typeface="PF BeauSans Pro" panose="02000500000000020004" pitchFamily="2" charset="0"/>
              </a:rPr>
              <a:t>viên</a:t>
            </a:r>
            <a:r>
              <a:rPr lang="en-US" sz="1400" dirty="0">
                <a:latin typeface="PF BeauSans Pro" panose="02000500000000020004" pitchFamily="2" charset="0"/>
              </a:rPr>
              <a:t> </a:t>
            </a:r>
            <a:r>
              <a:rPr lang="en-US" sz="1400" dirty="0" err="1">
                <a:latin typeface="PF BeauSans Pro" panose="02000500000000020004" pitchFamily="2" charset="0"/>
              </a:rPr>
              <a:t>văn</a:t>
            </a:r>
            <a:r>
              <a:rPr lang="en-US" sz="1400" dirty="0">
                <a:latin typeface="PF BeauSans Pro" panose="02000500000000020004" pitchFamily="2" charset="0"/>
              </a:rPr>
              <a:t> </a:t>
            </a:r>
            <a:r>
              <a:rPr lang="en-US" sz="1400" dirty="0" err="1">
                <a:latin typeface="PF BeauSans Pro" panose="02000500000000020004" pitchFamily="2" charset="0"/>
              </a:rPr>
              <a:t>phòng</a:t>
            </a:r>
            <a:endParaRPr lang="en-US" sz="1400" dirty="0">
              <a:latin typeface="PF BeauSans Pro" panose="02000500000000020004" pitchFamily="2" charset="0"/>
            </a:endParaRPr>
          </a:p>
        </p:txBody>
      </p:sp>
      <p:sp>
        <p:nvSpPr>
          <p:cNvPr id="53" name="Rectangle: Rounded Corners 52">
            <a:extLst>
              <a:ext uri="{FF2B5EF4-FFF2-40B4-BE49-F238E27FC236}">
                <a16:creationId xmlns:a16="http://schemas.microsoft.com/office/drawing/2014/main" id="{4BCF2EAA-05F5-4E6C-BC31-8289378173E9}"/>
              </a:ext>
            </a:extLst>
          </p:cNvPr>
          <p:cNvSpPr/>
          <p:nvPr/>
        </p:nvSpPr>
        <p:spPr>
          <a:xfrm>
            <a:off x="2495043" y="5021170"/>
            <a:ext cx="1581657" cy="593475"/>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Box 53">
            <a:extLst>
              <a:ext uri="{FF2B5EF4-FFF2-40B4-BE49-F238E27FC236}">
                <a16:creationId xmlns:a16="http://schemas.microsoft.com/office/drawing/2014/main" id="{870FA484-B19F-4C2D-B108-91FD7BE2A9DC}"/>
              </a:ext>
            </a:extLst>
          </p:cNvPr>
          <p:cNvSpPr txBox="1"/>
          <p:nvPr/>
        </p:nvSpPr>
        <p:spPr>
          <a:xfrm>
            <a:off x="2602603" y="5033153"/>
            <a:ext cx="1419078" cy="523220"/>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Bộ</a:t>
            </a:r>
            <a:r>
              <a:rPr lang="en-US" sz="1400" dirty="0">
                <a:latin typeface="PF BeauSans Pro" panose="02000500000000020004" pitchFamily="2" charset="0"/>
              </a:rPr>
              <a:t> </a:t>
            </a:r>
            <a:r>
              <a:rPr lang="en-US" sz="1400" dirty="0" err="1">
                <a:latin typeface="PF BeauSans Pro" panose="02000500000000020004" pitchFamily="2" charset="0"/>
              </a:rPr>
              <a:t>phận</a:t>
            </a:r>
            <a:r>
              <a:rPr lang="en-US" sz="1400" dirty="0">
                <a:latin typeface="PF BeauSans Pro" panose="02000500000000020004" pitchFamily="2" charset="0"/>
              </a:rPr>
              <a:t> </a:t>
            </a:r>
            <a:r>
              <a:rPr lang="en-US" sz="1400" dirty="0" err="1">
                <a:latin typeface="PF BeauSans Pro" panose="02000500000000020004" pitchFamily="2" charset="0"/>
              </a:rPr>
              <a:t>chăm</a:t>
            </a:r>
            <a:r>
              <a:rPr lang="en-US" sz="1400" dirty="0">
                <a:latin typeface="PF BeauSans Pro" panose="02000500000000020004" pitchFamily="2" charset="0"/>
              </a:rPr>
              <a:t> </a:t>
            </a:r>
            <a:r>
              <a:rPr lang="en-US" sz="1400" dirty="0" err="1">
                <a:latin typeface="PF BeauSans Pro" panose="02000500000000020004" pitchFamily="2" charset="0"/>
              </a:rPr>
              <a:t>sóc</a:t>
            </a:r>
            <a:r>
              <a:rPr lang="en-US" sz="1400" dirty="0">
                <a:latin typeface="PF BeauSans Pro" panose="02000500000000020004" pitchFamily="2" charset="0"/>
              </a:rPr>
              <a:t> </a:t>
            </a:r>
            <a:r>
              <a:rPr lang="en-US" sz="1400" dirty="0" err="1">
                <a:latin typeface="PF BeauSans Pro" panose="02000500000000020004" pitchFamily="2" charset="0"/>
              </a:rPr>
              <a:t>khách</a:t>
            </a:r>
            <a:r>
              <a:rPr lang="en-US" sz="1400" dirty="0">
                <a:latin typeface="PF BeauSans Pro" panose="02000500000000020004" pitchFamily="2" charset="0"/>
              </a:rPr>
              <a:t> </a:t>
            </a:r>
            <a:r>
              <a:rPr lang="en-US" sz="1400" dirty="0" err="1">
                <a:latin typeface="PF BeauSans Pro" panose="02000500000000020004" pitchFamily="2" charset="0"/>
              </a:rPr>
              <a:t>hàng</a:t>
            </a:r>
            <a:endParaRPr lang="en-US" sz="1400" dirty="0">
              <a:latin typeface="PF BeauSans Pro" panose="02000500000000020004" pitchFamily="2" charset="0"/>
            </a:endParaRPr>
          </a:p>
        </p:txBody>
      </p:sp>
      <p:sp>
        <p:nvSpPr>
          <p:cNvPr id="55" name="TextBox 54">
            <a:extLst>
              <a:ext uri="{FF2B5EF4-FFF2-40B4-BE49-F238E27FC236}">
                <a16:creationId xmlns:a16="http://schemas.microsoft.com/office/drawing/2014/main" id="{87A8BA88-B76F-470B-A423-311374945209}"/>
              </a:ext>
            </a:extLst>
          </p:cNvPr>
          <p:cNvSpPr txBox="1"/>
          <p:nvPr/>
        </p:nvSpPr>
        <p:spPr>
          <a:xfrm>
            <a:off x="5617212" y="1067007"/>
            <a:ext cx="1151403" cy="369332"/>
          </a:xfrm>
          <a:prstGeom prst="rect">
            <a:avLst/>
          </a:prstGeom>
          <a:noFill/>
        </p:spPr>
        <p:txBody>
          <a:bodyPr wrap="square" rtlCol="0">
            <a:spAutoFit/>
          </a:bodyPr>
          <a:lstStyle/>
          <a:p>
            <a:pPr marR="0" lvl="0" algn="l" rtl="0">
              <a:lnSpc>
                <a:spcPct val="100000"/>
              </a:lnSpc>
              <a:spcBef>
                <a:spcPts val="0"/>
              </a:spcBef>
              <a:spcAft>
                <a:spcPts val="0"/>
              </a:spcAft>
            </a:pPr>
            <a:r>
              <a:rPr lang="en-US" dirty="0" err="1">
                <a:solidFill>
                  <a:srgbClr val="ED1B2F"/>
                </a:solidFill>
                <a:latin typeface="FS Magistral Bold" panose="020B0804030204080304" pitchFamily="34" charset="0"/>
              </a:rPr>
              <a:t>Nhu</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cầu</a:t>
            </a:r>
            <a:endParaRPr lang="en-US" dirty="0">
              <a:solidFill>
                <a:srgbClr val="ED1B2F"/>
              </a:solidFill>
              <a:latin typeface="FS Magistral Bold" panose="020B0804030204080304" pitchFamily="34" charset="0"/>
            </a:endParaRPr>
          </a:p>
        </p:txBody>
      </p:sp>
      <p:sp>
        <p:nvSpPr>
          <p:cNvPr id="56" name="Rectangle: Rounded Corners 55">
            <a:extLst>
              <a:ext uri="{FF2B5EF4-FFF2-40B4-BE49-F238E27FC236}">
                <a16:creationId xmlns:a16="http://schemas.microsoft.com/office/drawing/2014/main" id="{7C1FCB8C-2944-46E7-B2D9-9A6AC650669B}"/>
              </a:ext>
            </a:extLst>
          </p:cNvPr>
          <p:cNvSpPr/>
          <p:nvPr/>
        </p:nvSpPr>
        <p:spPr>
          <a:xfrm>
            <a:off x="4599212" y="1861698"/>
            <a:ext cx="3014830" cy="759459"/>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9935B91A-2AE2-4168-B785-3E2E9FD32D81}"/>
              </a:ext>
            </a:extLst>
          </p:cNvPr>
          <p:cNvSpPr txBox="1"/>
          <p:nvPr/>
        </p:nvSpPr>
        <p:spPr>
          <a:xfrm>
            <a:off x="4706772" y="1861699"/>
            <a:ext cx="3014828" cy="738664"/>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Tạo nội dung quảng bá, truyền thông nhanh chóng và tối ưu hóa chiến dịch marketing</a:t>
            </a:r>
            <a:endParaRPr lang="en-US" sz="1400" dirty="0">
              <a:latin typeface="PF BeauSans Pro" panose="02000500000000020004" pitchFamily="2" charset="0"/>
            </a:endParaRPr>
          </a:p>
        </p:txBody>
      </p:sp>
      <p:sp>
        <p:nvSpPr>
          <p:cNvPr id="64" name="Rectangle: Rounded Corners 63">
            <a:extLst>
              <a:ext uri="{FF2B5EF4-FFF2-40B4-BE49-F238E27FC236}">
                <a16:creationId xmlns:a16="http://schemas.microsoft.com/office/drawing/2014/main" id="{71C54A1C-A2C5-42F5-B086-788B3D8531BC}"/>
              </a:ext>
            </a:extLst>
          </p:cNvPr>
          <p:cNvSpPr/>
          <p:nvPr/>
        </p:nvSpPr>
        <p:spPr>
          <a:xfrm>
            <a:off x="8370711" y="1492366"/>
            <a:ext cx="3014830" cy="619398"/>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TextBox 64">
            <a:extLst>
              <a:ext uri="{FF2B5EF4-FFF2-40B4-BE49-F238E27FC236}">
                <a16:creationId xmlns:a16="http://schemas.microsoft.com/office/drawing/2014/main" id="{B50468DB-3DCA-4930-BC3E-F963CD457406}"/>
              </a:ext>
            </a:extLst>
          </p:cNvPr>
          <p:cNvSpPr txBox="1"/>
          <p:nvPr/>
        </p:nvSpPr>
        <p:spPr>
          <a:xfrm>
            <a:off x="8478271" y="1540491"/>
            <a:ext cx="3014828" cy="523220"/>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Tạo</a:t>
            </a:r>
            <a:r>
              <a:rPr lang="en-US" sz="1400" dirty="0">
                <a:latin typeface="PF BeauSans Pro" panose="02000500000000020004" pitchFamily="2" charset="0"/>
              </a:rPr>
              <a:t> </a:t>
            </a:r>
            <a:r>
              <a:rPr lang="en-US" sz="1400" dirty="0" err="1">
                <a:latin typeface="PF BeauSans Pro" panose="02000500000000020004" pitchFamily="2" charset="0"/>
              </a:rPr>
              <a:t>và</a:t>
            </a:r>
            <a:r>
              <a:rPr lang="en-US" sz="1400" dirty="0">
                <a:latin typeface="PF BeauSans Pro" panose="02000500000000020004" pitchFamily="2" charset="0"/>
              </a:rPr>
              <a:t> </a:t>
            </a:r>
            <a:r>
              <a:rPr lang="vi-VN" sz="1400" dirty="0">
                <a:latin typeface="PF BeauSans Pro" panose="02000500000000020004" pitchFamily="2" charset="0"/>
              </a:rPr>
              <a:t>phân tích nội dung đa định dạng</a:t>
            </a:r>
            <a:endParaRPr lang="en-US" sz="1400" dirty="0">
              <a:latin typeface="PF BeauSans Pro" panose="02000500000000020004" pitchFamily="2" charset="0"/>
            </a:endParaRPr>
          </a:p>
        </p:txBody>
      </p:sp>
      <p:sp>
        <p:nvSpPr>
          <p:cNvPr id="66" name="Rectangle: Rounded Corners 65">
            <a:extLst>
              <a:ext uri="{FF2B5EF4-FFF2-40B4-BE49-F238E27FC236}">
                <a16:creationId xmlns:a16="http://schemas.microsoft.com/office/drawing/2014/main" id="{380D2A91-C673-4791-9F14-89C8773C5140}"/>
              </a:ext>
            </a:extLst>
          </p:cNvPr>
          <p:cNvSpPr/>
          <p:nvPr/>
        </p:nvSpPr>
        <p:spPr>
          <a:xfrm>
            <a:off x="8370711" y="2311422"/>
            <a:ext cx="3014830" cy="441486"/>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66">
            <a:extLst>
              <a:ext uri="{FF2B5EF4-FFF2-40B4-BE49-F238E27FC236}">
                <a16:creationId xmlns:a16="http://schemas.microsoft.com/office/drawing/2014/main" id="{304E0E99-C6D4-4A9E-AF7A-164C4772265A}"/>
              </a:ext>
            </a:extLst>
          </p:cNvPr>
          <p:cNvSpPr txBox="1"/>
          <p:nvPr/>
        </p:nvSpPr>
        <p:spPr>
          <a:xfrm>
            <a:off x="8478271" y="2359547"/>
            <a:ext cx="3014828" cy="307777"/>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Tự</a:t>
            </a:r>
            <a:r>
              <a:rPr lang="en-US" sz="1400" dirty="0">
                <a:latin typeface="PF BeauSans Pro" panose="02000500000000020004" pitchFamily="2" charset="0"/>
              </a:rPr>
              <a:t> </a:t>
            </a:r>
            <a:r>
              <a:rPr lang="en-US" sz="1400" dirty="0" err="1">
                <a:latin typeface="PF BeauSans Pro" panose="02000500000000020004" pitchFamily="2" charset="0"/>
              </a:rPr>
              <a:t>động</a:t>
            </a:r>
            <a:r>
              <a:rPr lang="en-US" sz="1400" dirty="0">
                <a:latin typeface="PF BeauSans Pro" panose="02000500000000020004" pitchFamily="2" charset="0"/>
              </a:rPr>
              <a:t> </a:t>
            </a:r>
            <a:r>
              <a:rPr lang="en-US" sz="1400" dirty="0" err="1">
                <a:latin typeface="PF BeauSans Pro" panose="02000500000000020004" pitchFamily="2" charset="0"/>
              </a:rPr>
              <a:t>tóm</a:t>
            </a:r>
            <a:r>
              <a:rPr lang="en-US" sz="1400" dirty="0">
                <a:latin typeface="PF BeauSans Pro" panose="02000500000000020004" pitchFamily="2" charset="0"/>
              </a:rPr>
              <a:t> </a:t>
            </a:r>
            <a:r>
              <a:rPr lang="en-US" sz="1400" dirty="0" err="1">
                <a:latin typeface="PF BeauSans Pro" panose="02000500000000020004" pitchFamily="2" charset="0"/>
              </a:rPr>
              <a:t>tắt</a:t>
            </a:r>
            <a:r>
              <a:rPr lang="en-US" sz="1400" dirty="0">
                <a:latin typeface="PF BeauSans Pro" panose="02000500000000020004" pitchFamily="2" charset="0"/>
              </a:rPr>
              <a:t>, </a:t>
            </a:r>
            <a:r>
              <a:rPr lang="en-US" sz="1400" dirty="0" err="1">
                <a:latin typeface="PF BeauSans Pro" panose="02000500000000020004" pitchFamily="2" charset="0"/>
              </a:rPr>
              <a:t>tạo</a:t>
            </a:r>
            <a:r>
              <a:rPr lang="en-US" sz="1400" dirty="0">
                <a:latin typeface="PF BeauSans Pro" panose="02000500000000020004" pitchFamily="2" charset="0"/>
              </a:rPr>
              <a:t> </a:t>
            </a:r>
            <a:r>
              <a:rPr lang="en-US" sz="1400" dirty="0" err="1">
                <a:latin typeface="PF BeauSans Pro" panose="02000500000000020004" pitchFamily="2" charset="0"/>
              </a:rPr>
              <a:t>bản</a:t>
            </a:r>
            <a:r>
              <a:rPr lang="en-US" sz="1400" dirty="0">
                <a:latin typeface="PF BeauSans Pro" panose="02000500000000020004" pitchFamily="2" charset="0"/>
              </a:rPr>
              <a:t> highlight</a:t>
            </a:r>
          </a:p>
        </p:txBody>
      </p:sp>
      <p:sp>
        <p:nvSpPr>
          <p:cNvPr id="68" name="Rectangle: Rounded Corners 67">
            <a:extLst>
              <a:ext uri="{FF2B5EF4-FFF2-40B4-BE49-F238E27FC236}">
                <a16:creationId xmlns:a16="http://schemas.microsoft.com/office/drawing/2014/main" id="{2AE5DEE4-F638-4101-B831-4FC6E0EABA32}"/>
              </a:ext>
            </a:extLst>
          </p:cNvPr>
          <p:cNvSpPr/>
          <p:nvPr/>
        </p:nvSpPr>
        <p:spPr>
          <a:xfrm>
            <a:off x="4599212" y="3167198"/>
            <a:ext cx="3014830" cy="1124593"/>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TextBox 68">
            <a:extLst>
              <a:ext uri="{FF2B5EF4-FFF2-40B4-BE49-F238E27FC236}">
                <a16:creationId xmlns:a16="http://schemas.microsoft.com/office/drawing/2014/main" id="{94AAA60C-F22B-4F09-9A5F-9E69A1819128}"/>
              </a:ext>
            </a:extLst>
          </p:cNvPr>
          <p:cNvSpPr txBox="1"/>
          <p:nvPr/>
        </p:nvSpPr>
        <p:spPr>
          <a:xfrm>
            <a:off x="4706772" y="3196344"/>
            <a:ext cx="2825039" cy="1077218"/>
          </a:xfrm>
          <a:prstGeom prst="rect">
            <a:avLst/>
          </a:prstGeom>
          <a:noFill/>
        </p:spPr>
        <p:txBody>
          <a:bodyPr wrap="square" rtlCol="0">
            <a:spAutoFit/>
          </a:bodyPr>
          <a:lstStyle/>
          <a:p>
            <a:pPr marR="0" lvl="0" algn="l" rtl="0">
              <a:lnSpc>
                <a:spcPct val="100000"/>
              </a:lnSpc>
              <a:spcBef>
                <a:spcPts val="0"/>
              </a:spcBef>
              <a:spcAft>
                <a:spcPts val="0"/>
              </a:spcAft>
            </a:pPr>
            <a:r>
              <a:rPr lang="en-US" sz="1400" dirty="0">
                <a:latin typeface="PF  BeauSans Pro"/>
              </a:rPr>
              <a:t>- </a:t>
            </a:r>
            <a:r>
              <a:rPr lang="en-US" sz="1400" dirty="0" err="1">
                <a:latin typeface="PF  BeauSans Pro"/>
              </a:rPr>
              <a:t>Tạo</a:t>
            </a:r>
            <a:r>
              <a:rPr lang="en-US" sz="1400" dirty="0">
                <a:latin typeface="PF  BeauSans Pro"/>
              </a:rPr>
              <a:t> </a:t>
            </a:r>
            <a:r>
              <a:rPr lang="en-US" sz="1400" dirty="0" err="1">
                <a:latin typeface="PF  BeauSans Pro"/>
              </a:rPr>
              <a:t>biên</a:t>
            </a:r>
            <a:r>
              <a:rPr lang="en-US" sz="1400" dirty="0">
                <a:latin typeface="PF  BeauSans Pro"/>
              </a:rPr>
              <a:t> </a:t>
            </a:r>
            <a:r>
              <a:rPr lang="en-US" sz="1400" dirty="0" err="1">
                <a:latin typeface="PF  BeauSans Pro"/>
              </a:rPr>
              <a:t>bản</a:t>
            </a:r>
            <a:r>
              <a:rPr lang="en-US" sz="1400" dirty="0">
                <a:latin typeface="PF  BeauSans Pro"/>
              </a:rPr>
              <a:t> </a:t>
            </a:r>
            <a:r>
              <a:rPr lang="en-US" sz="1400" dirty="0" err="1">
                <a:latin typeface="PF  BeauSans Pro"/>
              </a:rPr>
              <a:t>họp</a:t>
            </a:r>
            <a:r>
              <a:rPr lang="en-US" sz="1400" dirty="0">
                <a:latin typeface="PF  BeauSans Pro"/>
              </a:rPr>
              <a:t>, </a:t>
            </a:r>
            <a:r>
              <a:rPr lang="en-US" sz="1400" dirty="0" err="1">
                <a:latin typeface="PF  BeauSans Pro"/>
              </a:rPr>
              <a:t>báo</a:t>
            </a:r>
            <a:r>
              <a:rPr lang="en-US" sz="1400" dirty="0">
                <a:latin typeface="PF  BeauSans Pro"/>
              </a:rPr>
              <a:t> </a:t>
            </a:r>
            <a:r>
              <a:rPr lang="en-US" sz="1400" dirty="0" err="1">
                <a:latin typeface="PF  BeauSans Pro"/>
              </a:rPr>
              <a:t>cáo</a:t>
            </a:r>
            <a:r>
              <a:rPr lang="en-US" sz="1400" dirty="0">
                <a:latin typeface="PF  BeauSans Pro"/>
              </a:rPr>
              <a:t> </a:t>
            </a:r>
            <a:r>
              <a:rPr lang="en-US" sz="1400" dirty="0" err="1">
                <a:latin typeface="PF  BeauSans Pro"/>
              </a:rPr>
              <a:t>nhanh</a:t>
            </a:r>
            <a:r>
              <a:rPr lang="en-US" sz="1400" dirty="0">
                <a:latin typeface="PF  BeauSans Pro"/>
              </a:rPr>
              <a:t> </a:t>
            </a:r>
            <a:r>
              <a:rPr lang="en-US" sz="1400" dirty="0" err="1">
                <a:latin typeface="PF  BeauSans Pro"/>
              </a:rPr>
              <a:t>từ</a:t>
            </a:r>
            <a:r>
              <a:rPr lang="en-US" sz="1400" dirty="0">
                <a:latin typeface="PF  BeauSans Pro"/>
              </a:rPr>
              <a:t> audio/video </a:t>
            </a:r>
            <a:r>
              <a:rPr lang="en-US" sz="1400" dirty="0" err="1">
                <a:latin typeface="PF  BeauSans Pro"/>
              </a:rPr>
              <a:t>cuộc</a:t>
            </a:r>
            <a:r>
              <a:rPr lang="en-US" sz="1400" dirty="0">
                <a:latin typeface="PF  BeauSans Pro"/>
              </a:rPr>
              <a:t> </a:t>
            </a:r>
            <a:r>
              <a:rPr lang="en-US" sz="1400" dirty="0" err="1">
                <a:latin typeface="PF  BeauSans Pro"/>
              </a:rPr>
              <a:t>họp</a:t>
            </a:r>
            <a:r>
              <a:rPr lang="en-US" sz="1400" dirty="0">
                <a:latin typeface="PF  BeauSans Pro"/>
              </a:rPr>
              <a:t> </a:t>
            </a:r>
            <a:r>
              <a:rPr lang="en-US" sz="1400" dirty="0" err="1">
                <a:latin typeface="PF  BeauSans Pro"/>
              </a:rPr>
              <a:t>và</a:t>
            </a:r>
            <a:r>
              <a:rPr lang="en-US" sz="1400" dirty="0">
                <a:latin typeface="PF  BeauSans Pro"/>
              </a:rPr>
              <a:t> </a:t>
            </a:r>
            <a:r>
              <a:rPr lang="en-US" sz="1400" dirty="0" err="1">
                <a:latin typeface="PF  BeauSans Pro"/>
              </a:rPr>
              <a:t>tài</a:t>
            </a:r>
            <a:r>
              <a:rPr lang="en-US" sz="1400" dirty="0">
                <a:latin typeface="PF  BeauSans Pro"/>
              </a:rPr>
              <a:t> </a:t>
            </a:r>
            <a:r>
              <a:rPr lang="en-US" sz="1400" dirty="0" err="1">
                <a:latin typeface="PF  BeauSans Pro"/>
              </a:rPr>
              <a:t>liệu</a:t>
            </a:r>
            <a:r>
              <a:rPr lang="en-US" sz="1400" dirty="0">
                <a:latin typeface="PF  BeauSans Pro"/>
              </a:rPr>
              <a:t> </a:t>
            </a:r>
            <a:r>
              <a:rPr lang="en-US" sz="1400" dirty="0" err="1">
                <a:latin typeface="PF  BeauSans Pro"/>
              </a:rPr>
              <a:t>trình</a:t>
            </a:r>
            <a:r>
              <a:rPr lang="en-US" sz="1400" dirty="0">
                <a:latin typeface="PF  BeauSans Pro"/>
              </a:rPr>
              <a:t> </a:t>
            </a:r>
            <a:r>
              <a:rPr lang="en-US" sz="1400" dirty="0" err="1">
                <a:latin typeface="PF  BeauSans Pro"/>
              </a:rPr>
              <a:t>chiếu</a:t>
            </a:r>
            <a:endParaRPr lang="en-US" sz="1400" dirty="0">
              <a:latin typeface="PF  BeauSans Pro"/>
            </a:endParaRPr>
          </a:p>
          <a:p>
            <a:pPr marR="0" lvl="0" algn="l" rtl="0">
              <a:lnSpc>
                <a:spcPct val="100000"/>
              </a:lnSpc>
              <a:spcBef>
                <a:spcPts val="0"/>
              </a:spcBef>
              <a:spcAft>
                <a:spcPts val="0"/>
              </a:spcAft>
            </a:pPr>
            <a:endParaRPr lang="en-US" sz="800" dirty="0">
              <a:latin typeface="PF  BeauSans Pro"/>
            </a:endParaRPr>
          </a:p>
          <a:p>
            <a:pPr marR="0" lvl="0" algn="l" rtl="0">
              <a:lnSpc>
                <a:spcPct val="100000"/>
              </a:lnSpc>
              <a:spcBef>
                <a:spcPts val="0"/>
              </a:spcBef>
              <a:spcAft>
                <a:spcPts val="0"/>
              </a:spcAft>
            </a:pPr>
            <a:r>
              <a:rPr lang="en-US" sz="1400" dirty="0">
                <a:latin typeface="PF  BeauSans Pro"/>
              </a:rPr>
              <a:t>- </a:t>
            </a:r>
            <a:r>
              <a:rPr lang="vi-VN" sz="1400" dirty="0">
                <a:latin typeface="PF  BeauSans Pro"/>
              </a:rPr>
              <a:t>Tóm tắt và lưu trữ tài liệu</a:t>
            </a:r>
            <a:endParaRPr lang="en-US" sz="1400" dirty="0">
              <a:latin typeface="PF  BeauSans Pro"/>
            </a:endParaRPr>
          </a:p>
        </p:txBody>
      </p:sp>
      <p:sp>
        <p:nvSpPr>
          <p:cNvPr id="70" name="Rectangle: Rounded Corners 69">
            <a:extLst>
              <a:ext uri="{FF2B5EF4-FFF2-40B4-BE49-F238E27FC236}">
                <a16:creationId xmlns:a16="http://schemas.microsoft.com/office/drawing/2014/main" id="{97608C98-EA67-4D08-AB80-2A930962D88A}"/>
              </a:ext>
            </a:extLst>
          </p:cNvPr>
          <p:cNvSpPr/>
          <p:nvPr/>
        </p:nvSpPr>
        <p:spPr>
          <a:xfrm>
            <a:off x="8370711" y="2987597"/>
            <a:ext cx="3014830" cy="805131"/>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E024A9C8-AF66-4015-B842-05683F7BCA22}"/>
              </a:ext>
            </a:extLst>
          </p:cNvPr>
          <p:cNvSpPr txBox="1"/>
          <p:nvPr/>
        </p:nvSpPr>
        <p:spPr>
          <a:xfrm>
            <a:off x="8478271" y="3009724"/>
            <a:ext cx="2807796" cy="738664"/>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Chuyển</a:t>
            </a:r>
            <a:r>
              <a:rPr lang="en-US" sz="1400" dirty="0">
                <a:latin typeface="PF BeauSans Pro" panose="02000500000000020004" pitchFamily="2" charset="0"/>
              </a:rPr>
              <a:t> </a:t>
            </a:r>
            <a:r>
              <a:rPr lang="en-US" sz="1400" dirty="0" err="1">
                <a:latin typeface="PF BeauSans Pro" panose="02000500000000020004" pitchFamily="2" charset="0"/>
              </a:rPr>
              <a:t>đổi</a:t>
            </a:r>
            <a:r>
              <a:rPr lang="en-US" sz="1400" dirty="0">
                <a:latin typeface="PF BeauSans Pro" panose="02000500000000020004" pitchFamily="2" charset="0"/>
              </a:rPr>
              <a:t> </a:t>
            </a:r>
            <a:r>
              <a:rPr lang="en-US" sz="1400" dirty="0" err="1">
                <a:latin typeface="PF BeauSans Pro" panose="02000500000000020004" pitchFamily="2" charset="0"/>
              </a:rPr>
              <a:t>giọng</a:t>
            </a:r>
            <a:r>
              <a:rPr lang="en-US" sz="1400" dirty="0">
                <a:latin typeface="PF BeauSans Pro" panose="02000500000000020004" pitchFamily="2" charset="0"/>
              </a:rPr>
              <a:t> </a:t>
            </a:r>
            <a:r>
              <a:rPr lang="en-US" sz="1400" dirty="0" err="1">
                <a:latin typeface="PF BeauSans Pro" panose="02000500000000020004" pitchFamily="2" charset="0"/>
              </a:rPr>
              <a:t>nói</a:t>
            </a:r>
            <a:r>
              <a:rPr lang="en-US" sz="1400" dirty="0">
                <a:latin typeface="PF BeauSans Pro" panose="02000500000000020004" pitchFamily="2" charset="0"/>
              </a:rPr>
              <a:t> </a:t>
            </a:r>
            <a:r>
              <a:rPr lang="en-US" sz="1400" dirty="0" err="1">
                <a:latin typeface="PF BeauSans Pro" panose="02000500000000020004" pitchFamily="2" charset="0"/>
              </a:rPr>
              <a:t>thành</a:t>
            </a:r>
            <a:r>
              <a:rPr lang="en-US" sz="1400" dirty="0">
                <a:latin typeface="PF BeauSans Pro" panose="02000500000000020004" pitchFamily="2" charset="0"/>
              </a:rPr>
              <a:t> </a:t>
            </a:r>
            <a:r>
              <a:rPr lang="en-US" sz="1400" dirty="0" err="1">
                <a:latin typeface="PF BeauSans Pro" panose="02000500000000020004" pitchFamily="2" charset="0"/>
              </a:rPr>
              <a:t>văn</a:t>
            </a:r>
            <a:r>
              <a:rPr lang="en-US" sz="1400" dirty="0">
                <a:latin typeface="PF BeauSans Pro" panose="02000500000000020004" pitchFamily="2" charset="0"/>
              </a:rPr>
              <a:t> </a:t>
            </a:r>
            <a:r>
              <a:rPr lang="en-US" sz="1400" dirty="0" err="1">
                <a:latin typeface="PF BeauSans Pro" panose="02000500000000020004" pitchFamily="2" charset="0"/>
              </a:rPr>
              <a:t>bản</a:t>
            </a:r>
            <a:r>
              <a:rPr lang="en-US" sz="1400" dirty="0">
                <a:latin typeface="PF BeauSans Pro" panose="02000500000000020004" pitchFamily="2" charset="0"/>
              </a:rPr>
              <a:t> (speech-to-text) </a:t>
            </a:r>
            <a:r>
              <a:rPr lang="en-US" sz="1400" dirty="0" err="1">
                <a:latin typeface="PF BeauSans Pro" panose="02000500000000020004" pitchFamily="2" charset="0"/>
              </a:rPr>
              <a:t>và</a:t>
            </a:r>
            <a:r>
              <a:rPr lang="en-US" sz="1400" dirty="0">
                <a:latin typeface="PF BeauSans Pro" panose="02000500000000020004" pitchFamily="2" charset="0"/>
              </a:rPr>
              <a:t> text-to-speech</a:t>
            </a:r>
          </a:p>
        </p:txBody>
      </p:sp>
      <p:sp>
        <p:nvSpPr>
          <p:cNvPr id="72" name="Rectangle: Rounded Corners 71">
            <a:extLst>
              <a:ext uri="{FF2B5EF4-FFF2-40B4-BE49-F238E27FC236}">
                <a16:creationId xmlns:a16="http://schemas.microsoft.com/office/drawing/2014/main" id="{DFF5D0DB-A5EA-4A3B-A107-33B82F2F116F}"/>
              </a:ext>
            </a:extLst>
          </p:cNvPr>
          <p:cNvSpPr/>
          <p:nvPr/>
        </p:nvSpPr>
        <p:spPr>
          <a:xfrm>
            <a:off x="8370711" y="3890726"/>
            <a:ext cx="3014830" cy="441486"/>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FEC98BE4-78C9-429B-A18F-068B4CBB716C}"/>
              </a:ext>
            </a:extLst>
          </p:cNvPr>
          <p:cNvSpPr txBox="1"/>
          <p:nvPr/>
        </p:nvSpPr>
        <p:spPr>
          <a:xfrm>
            <a:off x="8478271" y="3938851"/>
            <a:ext cx="3014828" cy="307777"/>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Phân</a:t>
            </a:r>
            <a:r>
              <a:rPr lang="en-US" sz="1400" dirty="0">
                <a:latin typeface="PF BeauSans Pro" panose="02000500000000020004" pitchFamily="2" charset="0"/>
              </a:rPr>
              <a:t> </a:t>
            </a:r>
            <a:r>
              <a:rPr lang="en-US" sz="1400" dirty="0" err="1">
                <a:latin typeface="PF BeauSans Pro" panose="02000500000000020004" pitchFamily="2" charset="0"/>
              </a:rPr>
              <a:t>tích</a:t>
            </a:r>
            <a:r>
              <a:rPr lang="en-US" sz="1400" dirty="0">
                <a:latin typeface="PF BeauSans Pro" panose="02000500000000020004" pitchFamily="2" charset="0"/>
              </a:rPr>
              <a:t> </a:t>
            </a:r>
            <a:r>
              <a:rPr lang="en-US" sz="1400" dirty="0" err="1">
                <a:latin typeface="PF BeauSans Pro" panose="02000500000000020004" pitchFamily="2" charset="0"/>
              </a:rPr>
              <a:t>và</a:t>
            </a:r>
            <a:r>
              <a:rPr lang="en-US" sz="1400" dirty="0">
                <a:latin typeface="PF BeauSans Pro" panose="02000500000000020004" pitchFamily="2" charset="0"/>
              </a:rPr>
              <a:t> </a:t>
            </a:r>
            <a:r>
              <a:rPr lang="en-US" sz="1400" dirty="0" err="1">
                <a:latin typeface="PF BeauSans Pro" panose="02000500000000020004" pitchFamily="2" charset="0"/>
              </a:rPr>
              <a:t>tóm</a:t>
            </a:r>
            <a:r>
              <a:rPr lang="en-US" sz="1400" dirty="0">
                <a:latin typeface="PF BeauSans Pro" panose="02000500000000020004" pitchFamily="2" charset="0"/>
              </a:rPr>
              <a:t> </a:t>
            </a:r>
            <a:r>
              <a:rPr lang="en-US" sz="1400" dirty="0" err="1">
                <a:latin typeface="PF BeauSans Pro" panose="02000500000000020004" pitchFamily="2" charset="0"/>
              </a:rPr>
              <a:t>tắt</a:t>
            </a:r>
            <a:r>
              <a:rPr lang="en-US" sz="1400" dirty="0">
                <a:latin typeface="PF BeauSans Pro" panose="02000500000000020004" pitchFamily="2" charset="0"/>
              </a:rPr>
              <a:t> </a:t>
            </a:r>
            <a:r>
              <a:rPr lang="en-US" sz="1400" dirty="0" err="1">
                <a:latin typeface="PF BeauSans Pro" panose="02000500000000020004" pitchFamily="2" charset="0"/>
              </a:rPr>
              <a:t>tự</a:t>
            </a:r>
            <a:r>
              <a:rPr lang="en-US" sz="1400" dirty="0">
                <a:latin typeface="PF BeauSans Pro" panose="02000500000000020004" pitchFamily="2" charset="0"/>
              </a:rPr>
              <a:t> </a:t>
            </a:r>
            <a:r>
              <a:rPr lang="en-US" sz="1400" dirty="0" err="1">
                <a:latin typeface="PF BeauSans Pro" panose="02000500000000020004" pitchFamily="2" charset="0"/>
              </a:rPr>
              <a:t>động</a:t>
            </a:r>
            <a:endParaRPr lang="en-US" sz="1400" dirty="0">
              <a:latin typeface="PF BeauSans Pro" panose="02000500000000020004" pitchFamily="2" charset="0"/>
            </a:endParaRPr>
          </a:p>
        </p:txBody>
      </p:sp>
      <p:sp>
        <p:nvSpPr>
          <p:cNvPr id="74" name="Rectangle: Rounded Corners 73">
            <a:extLst>
              <a:ext uri="{FF2B5EF4-FFF2-40B4-BE49-F238E27FC236}">
                <a16:creationId xmlns:a16="http://schemas.microsoft.com/office/drawing/2014/main" id="{8F1CF46D-ADFB-4D13-99B5-BAE630F6E21B}"/>
              </a:ext>
            </a:extLst>
          </p:cNvPr>
          <p:cNvSpPr/>
          <p:nvPr/>
        </p:nvSpPr>
        <p:spPr>
          <a:xfrm>
            <a:off x="4599212" y="4892819"/>
            <a:ext cx="3014830" cy="845219"/>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TextBox 74">
            <a:extLst>
              <a:ext uri="{FF2B5EF4-FFF2-40B4-BE49-F238E27FC236}">
                <a16:creationId xmlns:a16="http://schemas.microsoft.com/office/drawing/2014/main" id="{B40463EE-DF0D-4514-B9D2-18B19C1C8E0C}"/>
              </a:ext>
            </a:extLst>
          </p:cNvPr>
          <p:cNvSpPr txBox="1"/>
          <p:nvPr/>
        </p:nvSpPr>
        <p:spPr>
          <a:xfrm>
            <a:off x="4706772" y="4952211"/>
            <a:ext cx="2915736" cy="738664"/>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Tạo </a:t>
            </a:r>
            <a:r>
              <a:rPr lang="en-US" sz="1400" dirty="0" err="1">
                <a:latin typeface="PF BeauSans Pro" panose="02000500000000020004" pitchFamily="2" charset="0"/>
              </a:rPr>
              <a:t>và</a:t>
            </a:r>
            <a:r>
              <a:rPr lang="en-US" sz="1400" dirty="0">
                <a:latin typeface="PF BeauSans Pro" panose="02000500000000020004" pitchFamily="2" charset="0"/>
              </a:rPr>
              <a:t> </a:t>
            </a:r>
            <a:r>
              <a:rPr lang="en-US" sz="1400" dirty="0" err="1">
                <a:latin typeface="PF BeauSans Pro" panose="02000500000000020004" pitchFamily="2" charset="0"/>
              </a:rPr>
              <a:t>cá</a:t>
            </a:r>
            <a:r>
              <a:rPr lang="en-US" sz="1400" dirty="0">
                <a:latin typeface="PF BeauSans Pro" panose="02000500000000020004" pitchFamily="2" charset="0"/>
              </a:rPr>
              <a:t> </a:t>
            </a:r>
            <a:r>
              <a:rPr lang="en-US" sz="1400" dirty="0" err="1">
                <a:latin typeface="PF BeauSans Pro" panose="02000500000000020004" pitchFamily="2" charset="0"/>
              </a:rPr>
              <a:t>nhân</a:t>
            </a:r>
            <a:r>
              <a:rPr lang="en-US" sz="1400" dirty="0">
                <a:latin typeface="PF BeauSans Pro" panose="02000500000000020004" pitchFamily="2" charset="0"/>
              </a:rPr>
              <a:t> </a:t>
            </a:r>
            <a:r>
              <a:rPr lang="en-US" sz="1400" dirty="0" err="1">
                <a:latin typeface="PF BeauSans Pro" panose="02000500000000020004" pitchFamily="2" charset="0"/>
              </a:rPr>
              <a:t>hoá</a:t>
            </a:r>
            <a:r>
              <a:rPr lang="en-US" sz="1400" dirty="0">
                <a:latin typeface="PF BeauSans Pro" panose="02000500000000020004" pitchFamily="2" charset="0"/>
              </a:rPr>
              <a:t> </a:t>
            </a:r>
            <a:r>
              <a:rPr lang="vi-VN" sz="1400" dirty="0">
                <a:latin typeface="PF BeauSans Pro" panose="02000500000000020004" pitchFamily="2" charset="0"/>
              </a:rPr>
              <a:t>nội dung hỗ trợ khách hàng, dễ dàng cập nhật và phản hồi</a:t>
            </a:r>
            <a:endParaRPr lang="en-US" sz="1400" dirty="0">
              <a:latin typeface="PF BeauSans Pro" panose="02000500000000020004" pitchFamily="2" charset="0"/>
            </a:endParaRPr>
          </a:p>
        </p:txBody>
      </p:sp>
      <p:sp>
        <p:nvSpPr>
          <p:cNvPr id="76" name="Rectangle: Rounded Corners 75">
            <a:extLst>
              <a:ext uri="{FF2B5EF4-FFF2-40B4-BE49-F238E27FC236}">
                <a16:creationId xmlns:a16="http://schemas.microsoft.com/office/drawing/2014/main" id="{2B09B1B5-58FA-4024-AF65-8FBBB907073D}"/>
              </a:ext>
            </a:extLst>
          </p:cNvPr>
          <p:cNvSpPr/>
          <p:nvPr/>
        </p:nvSpPr>
        <p:spPr>
          <a:xfrm>
            <a:off x="8370711" y="4637892"/>
            <a:ext cx="3014830" cy="619398"/>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TextBox 76">
            <a:extLst>
              <a:ext uri="{FF2B5EF4-FFF2-40B4-BE49-F238E27FC236}">
                <a16:creationId xmlns:a16="http://schemas.microsoft.com/office/drawing/2014/main" id="{489D14FB-C0DB-48A6-AA30-2C8816EBC712}"/>
              </a:ext>
            </a:extLst>
          </p:cNvPr>
          <p:cNvSpPr txBox="1"/>
          <p:nvPr/>
        </p:nvSpPr>
        <p:spPr>
          <a:xfrm>
            <a:off x="8478271" y="4686017"/>
            <a:ext cx="2807796" cy="523220"/>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Tạo tài liệu và video hướng dẫn tự động</a:t>
            </a:r>
            <a:endParaRPr lang="en-US" sz="1400" dirty="0">
              <a:latin typeface="PF BeauSans Pro" panose="02000500000000020004" pitchFamily="2" charset="0"/>
            </a:endParaRPr>
          </a:p>
        </p:txBody>
      </p:sp>
      <p:sp>
        <p:nvSpPr>
          <p:cNvPr id="78" name="Rectangle: Rounded Corners 77">
            <a:extLst>
              <a:ext uri="{FF2B5EF4-FFF2-40B4-BE49-F238E27FC236}">
                <a16:creationId xmlns:a16="http://schemas.microsoft.com/office/drawing/2014/main" id="{F2A6A8BB-586F-45CE-BE11-444C84C44CA1}"/>
              </a:ext>
            </a:extLst>
          </p:cNvPr>
          <p:cNvSpPr/>
          <p:nvPr/>
        </p:nvSpPr>
        <p:spPr>
          <a:xfrm>
            <a:off x="8370711" y="5456947"/>
            <a:ext cx="3014830" cy="593473"/>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TextBox 78">
            <a:extLst>
              <a:ext uri="{FF2B5EF4-FFF2-40B4-BE49-F238E27FC236}">
                <a16:creationId xmlns:a16="http://schemas.microsoft.com/office/drawing/2014/main" id="{619BA9A2-ACCE-4C17-9875-A99900EF2FAE}"/>
              </a:ext>
            </a:extLst>
          </p:cNvPr>
          <p:cNvSpPr txBox="1"/>
          <p:nvPr/>
        </p:nvSpPr>
        <p:spPr>
          <a:xfrm>
            <a:off x="8478271" y="5505073"/>
            <a:ext cx="3014828" cy="523220"/>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Phân tích phản hồi khách hàng từ nội dung đa phương tiện</a:t>
            </a:r>
            <a:endParaRPr lang="en-US" sz="1400" dirty="0">
              <a:latin typeface="PF BeauSans Pro" panose="02000500000000020004" pitchFamily="2" charset="0"/>
            </a:endParaRPr>
          </a:p>
        </p:txBody>
      </p:sp>
      <p:sp>
        <p:nvSpPr>
          <p:cNvPr id="80" name="TextBox 79">
            <a:extLst>
              <a:ext uri="{FF2B5EF4-FFF2-40B4-BE49-F238E27FC236}">
                <a16:creationId xmlns:a16="http://schemas.microsoft.com/office/drawing/2014/main" id="{224A82B0-5A6B-47A5-861E-C438EF36CC94}"/>
              </a:ext>
            </a:extLst>
          </p:cNvPr>
          <p:cNvSpPr txBox="1"/>
          <p:nvPr/>
        </p:nvSpPr>
        <p:spPr>
          <a:xfrm>
            <a:off x="9309624" y="1052977"/>
            <a:ext cx="1350944" cy="369332"/>
          </a:xfrm>
          <a:prstGeom prst="rect">
            <a:avLst/>
          </a:prstGeom>
          <a:noFill/>
        </p:spPr>
        <p:txBody>
          <a:bodyPr wrap="square" rtlCol="0">
            <a:spAutoFit/>
          </a:bodyPr>
          <a:lstStyle/>
          <a:p>
            <a:pPr marR="0" lvl="0" algn="l" rtl="0">
              <a:lnSpc>
                <a:spcPct val="100000"/>
              </a:lnSpc>
              <a:spcBef>
                <a:spcPts val="0"/>
              </a:spcBef>
              <a:spcAft>
                <a:spcPts val="0"/>
              </a:spcAft>
            </a:pPr>
            <a:r>
              <a:rPr lang="en-US" dirty="0" err="1">
                <a:solidFill>
                  <a:srgbClr val="ED1B2F"/>
                </a:solidFill>
                <a:latin typeface="FS Magistral Bold" panose="020B0804030204080304" pitchFamily="34" charset="0"/>
              </a:rPr>
              <a:t>Tính</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năng</a:t>
            </a:r>
            <a:endParaRPr lang="en-US" dirty="0">
              <a:solidFill>
                <a:srgbClr val="ED1B2F"/>
              </a:solidFill>
              <a:latin typeface="FS Magistral Bold" panose="020B0804030204080304" pitchFamily="34" charset="0"/>
            </a:endParaRPr>
          </a:p>
        </p:txBody>
      </p:sp>
      <p:cxnSp>
        <p:nvCxnSpPr>
          <p:cNvPr id="81" name="Straight Connector 80">
            <a:extLst>
              <a:ext uri="{FF2B5EF4-FFF2-40B4-BE49-F238E27FC236}">
                <a16:creationId xmlns:a16="http://schemas.microsoft.com/office/drawing/2014/main" id="{4E84AB87-4FC0-4BF1-B0AE-C093D9E8058A}"/>
              </a:ext>
            </a:extLst>
          </p:cNvPr>
          <p:cNvCxnSpPr>
            <a:cxnSpLocks/>
          </p:cNvCxnSpPr>
          <p:nvPr/>
        </p:nvCxnSpPr>
        <p:spPr>
          <a:xfrm>
            <a:off x="2142404" y="2350734"/>
            <a:ext cx="352639"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FDB6487A-28B3-4B26-A2E5-EBBA0BBE0C59}"/>
              </a:ext>
            </a:extLst>
          </p:cNvPr>
          <p:cNvCxnSpPr>
            <a:cxnSpLocks/>
            <a:endCxn id="51" idx="1"/>
          </p:cNvCxnSpPr>
          <p:nvPr/>
        </p:nvCxnSpPr>
        <p:spPr>
          <a:xfrm flipV="1">
            <a:off x="2142404" y="3764670"/>
            <a:ext cx="352639" cy="295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AAA28009-DAE1-40C9-A96F-BB71D56E8C38}"/>
              </a:ext>
            </a:extLst>
          </p:cNvPr>
          <p:cNvCxnSpPr>
            <a:cxnSpLocks/>
          </p:cNvCxnSpPr>
          <p:nvPr/>
        </p:nvCxnSpPr>
        <p:spPr>
          <a:xfrm flipV="1">
            <a:off x="2141068" y="5311001"/>
            <a:ext cx="352639" cy="295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C7F3A02-EF4F-444F-BCA7-87E16EEE5663}"/>
              </a:ext>
            </a:extLst>
          </p:cNvPr>
          <p:cNvCxnSpPr>
            <a:cxnSpLocks/>
          </p:cNvCxnSpPr>
          <p:nvPr/>
        </p:nvCxnSpPr>
        <p:spPr>
          <a:xfrm>
            <a:off x="4021680" y="2311422"/>
            <a:ext cx="577532"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459456C9-38DC-44BA-BACE-1DE7E9807A94}"/>
              </a:ext>
            </a:extLst>
          </p:cNvPr>
          <p:cNvCxnSpPr>
            <a:cxnSpLocks/>
          </p:cNvCxnSpPr>
          <p:nvPr/>
        </p:nvCxnSpPr>
        <p:spPr>
          <a:xfrm>
            <a:off x="4021680" y="3757670"/>
            <a:ext cx="577532"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A47FEEAB-6405-4B5B-BFCC-D37D7A9C2AB2}"/>
              </a:ext>
            </a:extLst>
          </p:cNvPr>
          <p:cNvCxnSpPr>
            <a:cxnSpLocks/>
            <a:endCxn id="74" idx="1"/>
          </p:cNvCxnSpPr>
          <p:nvPr/>
        </p:nvCxnSpPr>
        <p:spPr>
          <a:xfrm flipV="1">
            <a:off x="4076700" y="5315429"/>
            <a:ext cx="522512" cy="247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B7B99E4-CF46-4504-B65D-312DF36EFCCA}"/>
              </a:ext>
            </a:extLst>
          </p:cNvPr>
          <p:cNvCxnSpPr>
            <a:cxnSpLocks/>
          </p:cNvCxnSpPr>
          <p:nvPr/>
        </p:nvCxnSpPr>
        <p:spPr>
          <a:xfrm>
            <a:off x="7614042" y="2229501"/>
            <a:ext cx="243025"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79A48987-AE60-464A-A4FB-EAF8AC9FCA94}"/>
              </a:ext>
            </a:extLst>
          </p:cNvPr>
          <p:cNvCxnSpPr>
            <a:cxnSpLocks/>
          </p:cNvCxnSpPr>
          <p:nvPr/>
        </p:nvCxnSpPr>
        <p:spPr>
          <a:xfrm>
            <a:off x="7857067" y="1802065"/>
            <a:ext cx="0" cy="73010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E6C5C36-41D0-4CA7-8824-8D4ACA35B3E3}"/>
              </a:ext>
            </a:extLst>
          </p:cNvPr>
          <p:cNvCxnSpPr>
            <a:cxnSpLocks/>
            <a:endCxn id="64" idx="1"/>
          </p:cNvCxnSpPr>
          <p:nvPr/>
        </p:nvCxnSpPr>
        <p:spPr>
          <a:xfrm flipV="1">
            <a:off x="7848600" y="1802065"/>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4075B85C-1A16-4DE4-B94E-ED6CD0022A9F}"/>
              </a:ext>
            </a:extLst>
          </p:cNvPr>
          <p:cNvCxnSpPr>
            <a:cxnSpLocks/>
          </p:cNvCxnSpPr>
          <p:nvPr/>
        </p:nvCxnSpPr>
        <p:spPr>
          <a:xfrm flipV="1">
            <a:off x="7848600" y="2521600"/>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A2AD21F1-26D8-437A-9DC9-2B781BE8B5C2}"/>
              </a:ext>
            </a:extLst>
          </p:cNvPr>
          <p:cNvCxnSpPr>
            <a:cxnSpLocks/>
          </p:cNvCxnSpPr>
          <p:nvPr/>
        </p:nvCxnSpPr>
        <p:spPr>
          <a:xfrm>
            <a:off x="7614042" y="3796937"/>
            <a:ext cx="243025"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72ED9C34-E373-4C08-BA31-2736E3A11DA6}"/>
              </a:ext>
            </a:extLst>
          </p:cNvPr>
          <p:cNvCxnSpPr>
            <a:cxnSpLocks/>
          </p:cNvCxnSpPr>
          <p:nvPr/>
        </p:nvCxnSpPr>
        <p:spPr>
          <a:xfrm>
            <a:off x="7857067" y="3369501"/>
            <a:ext cx="0" cy="73010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AA62CA86-7AC4-46CA-BFF6-FE2772DC1036}"/>
              </a:ext>
            </a:extLst>
          </p:cNvPr>
          <p:cNvCxnSpPr>
            <a:cxnSpLocks/>
          </p:cNvCxnSpPr>
          <p:nvPr/>
        </p:nvCxnSpPr>
        <p:spPr>
          <a:xfrm flipV="1">
            <a:off x="7848600" y="3369501"/>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31C0EE9A-1630-4E9C-A1B5-C50970245F47}"/>
              </a:ext>
            </a:extLst>
          </p:cNvPr>
          <p:cNvCxnSpPr>
            <a:cxnSpLocks/>
          </p:cNvCxnSpPr>
          <p:nvPr/>
        </p:nvCxnSpPr>
        <p:spPr>
          <a:xfrm flipV="1">
            <a:off x="7848600" y="4089036"/>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D6D7E030-C5F6-4BD5-9489-188E58100C4E}"/>
              </a:ext>
            </a:extLst>
          </p:cNvPr>
          <p:cNvCxnSpPr>
            <a:cxnSpLocks/>
          </p:cNvCxnSpPr>
          <p:nvPr/>
        </p:nvCxnSpPr>
        <p:spPr>
          <a:xfrm>
            <a:off x="7614042" y="5328915"/>
            <a:ext cx="243025"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29BD6AE4-EEE0-464A-8D3F-79C140E0F64E}"/>
              </a:ext>
            </a:extLst>
          </p:cNvPr>
          <p:cNvCxnSpPr>
            <a:cxnSpLocks/>
          </p:cNvCxnSpPr>
          <p:nvPr/>
        </p:nvCxnSpPr>
        <p:spPr>
          <a:xfrm>
            <a:off x="7857067" y="4926880"/>
            <a:ext cx="0" cy="81267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184F2D45-EA0D-4BEA-A771-C513540FD6FD}"/>
              </a:ext>
            </a:extLst>
          </p:cNvPr>
          <p:cNvCxnSpPr>
            <a:cxnSpLocks/>
          </p:cNvCxnSpPr>
          <p:nvPr/>
        </p:nvCxnSpPr>
        <p:spPr>
          <a:xfrm flipV="1">
            <a:off x="7848600" y="4926880"/>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6E3DC933-83FF-480F-A3A3-973C2A5A794F}"/>
              </a:ext>
            </a:extLst>
          </p:cNvPr>
          <p:cNvCxnSpPr>
            <a:cxnSpLocks/>
          </p:cNvCxnSpPr>
          <p:nvPr/>
        </p:nvCxnSpPr>
        <p:spPr>
          <a:xfrm flipV="1">
            <a:off x="7848600" y="5739550"/>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88686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6" y="760794"/>
            <a:ext cx="5791203"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Đề</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xuất</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tính</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năng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theo</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phân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khúc</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6125849" y="6420778"/>
            <a:ext cx="2704887"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Đề</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xuất</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tính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năng</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giao</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diện</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B7A45351-652A-445A-AE70-3B18F598F66D}"/>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grpSp>
        <p:nvGrpSpPr>
          <p:cNvPr id="3" name="Group 2">
            <a:extLst>
              <a:ext uri="{FF2B5EF4-FFF2-40B4-BE49-F238E27FC236}">
                <a16:creationId xmlns:a16="http://schemas.microsoft.com/office/drawing/2014/main" id="{E7FB3DB3-A462-4E82-ABD5-003F861AA3BD}"/>
              </a:ext>
            </a:extLst>
          </p:cNvPr>
          <p:cNvGrpSpPr/>
          <p:nvPr/>
        </p:nvGrpSpPr>
        <p:grpSpPr>
          <a:xfrm>
            <a:off x="283389" y="2917520"/>
            <a:ext cx="1538840" cy="1607832"/>
            <a:chOff x="368019" y="2855419"/>
            <a:chExt cx="1346018" cy="897175"/>
          </a:xfrm>
        </p:grpSpPr>
        <p:sp>
          <p:nvSpPr>
            <p:cNvPr id="27" name="Rectangle: Rounded Corners 26">
              <a:extLst>
                <a:ext uri="{FF2B5EF4-FFF2-40B4-BE49-F238E27FC236}">
                  <a16:creationId xmlns:a16="http://schemas.microsoft.com/office/drawing/2014/main" id="{03CF734D-24F7-4D24-8C07-8C79B9098BBB}"/>
                </a:ext>
              </a:extLst>
            </p:cNvPr>
            <p:cNvSpPr/>
            <p:nvPr/>
          </p:nvSpPr>
          <p:spPr>
            <a:xfrm>
              <a:off x="408671" y="2902343"/>
              <a:ext cx="1305366" cy="850251"/>
            </a:xfrm>
            <a:prstGeom prst="round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Rounded Corners 27">
              <a:extLst>
                <a:ext uri="{FF2B5EF4-FFF2-40B4-BE49-F238E27FC236}">
                  <a16:creationId xmlns:a16="http://schemas.microsoft.com/office/drawing/2014/main" id="{37884D12-C4C9-4F70-B716-F6DA0A81513D}"/>
                </a:ext>
              </a:extLst>
            </p:cNvPr>
            <p:cNvSpPr/>
            <p:nvPr/>
          </p:nvSpPr>
          <p:spPr>
            <a:xfrm>
              <a:off x="368019" y="2855419"/>
              <a:ext cx="1305366" cy="850251"/>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TextBox 31">
            <a:extLst>
              <a:ext uri="{FF2B5EF4-FFF2-40B4-BE49-F238E27FC236}">
                <a16:creationId xmlns:a16="http://schemas.microsoft.com/office/drawing/2014/main" id="{8A6A4B55-36A5-49AF-9E4E-6978EB009B80}"/>
              </a:ext>
            </a:extLst>
          </p:cNvPr>
          <p:cNvSpPr txBox="1"/>
          <p:nvPr/>
        </p:nvSpPr>
        <p:spPr>
          <a:xfrm>
            <a:off x="390947" y="3064083"/>
            <a:ext cx="1295815" cy="1200329"/>
          </a:xfrm>
          <a:prstGeom prst="rect">
            <a:avLst/>
          </a:prstGeom>
          <a:noFill/>
        </p:spPr>
        <p:txBody>
          <a:bodyPr wrap="square" rtlCol="0">
            <a:spAutoFit/>
          </a:bodyPr>
          <a:lstStyle/>
          <a:p>
            <a:pPr marR="0" lvl="0" rtl="0">
              <a:lnSpc>
                <a:spcPct val="100000"/>
              </a:lnSpc>
              <a:spcBef>
                <a:spcPts val="0"/>
              </a:spcBef>
              <a:spcAft>
                <a:spcPts val="0"/>
              </a:spcAft>
            </a:pPr>
            <a:r>
              <a:rPr lang="en-US" dirty="0">
                <a:solidFill>
                  <a:srgbClr val="ED1B2F"/>
                </a:solidFill>
                <a:latin typeface="FS Magistral Bold" panose="020B0804030204080304" pitchFamily="34" charset="0"/>
              </a:rPr>
              <a:t>2.  </a:t>
            </a:r>
            <a:r>
              <a:rPr lang="en-US" dirty="0" err="1">
                <a:solidFill>
                  <a:srgbClr val="ED1B2F"/>
                </a:solidFill>
                <a:latin typeface="FS Magistral Bold" panose="020B0804030204080304" pitchFamily="34" charset="0"/>
              </a:rPr>
              <a:t>Doanh</a:t>
            </a:r>
            <a:endParaRPr lang="en-US" dirty="0">
              <a:solidFill>
                <a:srgbClr val="ED1B2F"/>
              </a:solidFill>
              <a:latin typeface="FS Magistral Bold" panose="020B0804030204080304" pitchFamily="34" charset="0"/>
            </a:endParaRPr>
          </a:p>
          <a:p>
            <a:pPr marR="0" lvl="0" rtl="0">
              <a:lnSpc>
                <a:spcPct val="100000"/>
              </a:lnSpc>
              <a:spcBef>
                <a:spcPts val="0"/>
              </a:spcBef>
              <a:spcAft>
                <a:spcPts val="0"/>
              </a:spcAft>
            </a:pPr>
            <a:r>
              <a:rPr lang="en-US" dirty="0" err="1">
                <a:solidFill>
                  <a:srgbClr val="ED1B2F"/>
                </a:solidFill>
                <a:latin typeface="FS Magistral Bold" panose="020B0804030204080304" pitchFamily="34" charset="0"/>
              </a:rPr>
              <a:t>nghiệp</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và</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cá</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nhân</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bên</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ngoài</a:t>
            </a:r>
            <a:endParaRPr lang="en-US" dirty="0">
              <a:solidFill>
                <a:srgbClr val="ED1B2F"/>
              </a:solidFill>
              <a:latin typeface="FS Magistral Bold" panose="020B0804030204080304" pitchFamily="34" charset="0"/>
            </a:endParaRPr>
          </a:p>
        </p:txBody>
      </p:sp>
      <p:cxnSp>
        <p:nvCxnSpPr>
          <p:cNvPr id="14" name="Straight Connector 13">
            <a:extLst>
              <a:ext uri="{FF2B5EF4-FFF2-40B4-BE49-F238E27FC236}">
                <a16:creationId xmlns:a16="http://schemas.microsoft.com/office/drawing/2014/main" id="{5BB78A7E-C630-4476-A21F-748CAC41CC4B}"/>
              </a:ext>
            </a:extLst>
          </p:cNvPr>
          <p:cNvCxnSpPr/>
          <p:nvPr/>
        </p:nvCxnSpPr>
        <p:spPr>
          <a:xfrm>
            <a:off x="1811078" y="3803647"/>
            <a:ext cx="336406"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8ADCDC6-AAB5-42C1-B4ED-86B9A4729EA9}"/>
              </a:ext>
            </a:extLst>
          </p:cNvPr>
          <p:cNvCxnSpPr>
            <a:cxnSpLocks/>
          </p:cNvCxnSpPr>
          <p:nvPr/>
        </p:nvCxnSpPr>
        <p:spPr>
          <a:xfrm>
            <a:off x="2147484" y="2345932"/>
            <a:ext cx="0" cy="2889846"/>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sp>
        <p:nvSpPr>
          <p:cNvPr id="43" name="Rectangle: Rounded Corners 42">
            <a:extLst>
              <a:ext uri="{FF2B5EF4-FFF2-40B4-BE49-F238E27FC236}">
                <a16:creationId xmlns:a16="http://schemas.microsoft.com/office/drawing/2014/main" id="{DEBDF819-7D76-4025-AE9F-9FA59A93160F}"/>
              </a:ext>
            </a:extLst>
          </p:cNvPr>
          <p:cNvSpPr/>
          <p:nvPr/>
        </p:nvSpPr>
        <p:spPr>
          <a:xfrm>
            <a:off x="2495043" y="1883857"/>
            <a:ext cx="1526637" cy="759459"/>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44">
            <a:extLst>
              <a:ext uri="{FF2B5EF4-FFF2-40B4-BE49-F238E27FC236}">
                <a16:creationId xmlns:a16="http://schemas.microsoft.com/office/drawing/2014/main" id="{2178B5B5-00EE-4BFC-896A-6485F5E06C55}"/>
              </a:ext>
            </a:extLst>
          </p:cNvPr>
          <p:cNvSpPr txBox="1"/>
          <p:nvPr/>
        </p:nvSpPr>
        <p:spPr>
          <a:xfrm>
            <a:off x="2602603" y="1883858"/>
            <a:ext cx="1526636" cy="738664"/>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Doanh</a:t>
            </a:r>
            <a:r>
              <a:rPr lang="en-US" sz="1400" dirty="0">
                <a:latin typeface="PF BeauSans Pro" panose="02000500000000020004" pitchFamily="2" charset="0"/>
              </a:rPr>
              <a:t> </a:t>
            </a:r>
            <a:r>
              <a:rPr lang="en-US" sz="1400" dirty="0" err="1">
                <a:latin typeface="PF BeauSans Pro" panose="02000500000000020004" pitchFamily="2" charset="0"/>
              </a:rPr>
              <a:t>nghiệp</a:t>
            </a:r>
            <a:r>
              <a:rPr lang="en-US" sz="1400" dirty="0">
                <a:latin typeface="PF BeauSans Pro" panose="02000500000000020004" pitchFamily="2" charset="0"/>
              </a:rPr>
              <a:t> (Marketing, HR, </a:t>
            </a:r>
            <a:r>
              <a:rPr lang="en-US" sz="1400" dirty="0" err="1">
                <a:latin typeface="PF BeauSans Pro" panose="02000500000000020004" pitchFamily="2" charset="0"/>
              </a:rPr>
              <a:t>Đào</a:t>
            </a:r>
            <a:r>
              <a:rPr lang="en-US" sz="1400" dirty="0">
                <a:latin typeface="PF BeauSans Pro" panose="02000500000000020004" pitchFamily="2" charset="0"/>
              </a:rPr>
              <a:t> </a:t>
            </a:r>
            <a:r>
              <a:rPr lang="en-US" sz="1400" dirty="0" err="1">
                <a:latin typeface="PF BeauSans Pro" panose="02000500000000020004" pitchFamily="2" charset="0"/>
              </a:rPr>
              <a:t>tạo</a:t>
            </a:r>
            <a:r>
              <a:rPr lang="en-US" sz="1400" dirty="0">
                <a:latin typeface="PF BeauSans Pro" panose="02000500000000020004" pitchFamily="2" charset="0"/>
              </a:rPr>
              <a:t> </a:t>
            </a:r>
            <a:r>
              <a:rPr lang="en-US" sz="1400" dirty="0" err="1">
                <a:latin typeface="PF BeauSans Pro" panose="02000500000000020004" pitchFamily="2" charset="0"/>
              </a:rPr>
              <a:t>nội</a:t>
            </a:r>
            <a:r>
              <a:rPr lang="en-US" sz="1400" dirty="0">
                <a:latin typeface="PF BeauSans Pro" panose="02000500000000020004" pitchFamily="2" charset="0"/>
              </a:rPr>
              <a:t> </a:t>
            </a:r>
            <a:r>
              <a:rPr lang="en-US" sz="1400" dirty="0" err="1">
                <a:latin typeface="PF BeauSans Pro" panose="02000500000000020004" pitchFamily="2" charset="0"/>
              </a:rPr>
              <a:t>bộ</a:t>
            </a:r>
            <a:r>
              <a:rPr lang="en-US" sz="1400" dirty="0">
                <a:latin typeface="PF BeauSans Pro" panose="02000500000000020004" pitchFamily="2" charset="0"/>
              </a:rPr>
              <a:t>)</a:t>
            </a:r>
          </a:p>
        </p:txBody>
      </p:sp>
      <p:sp>
        <p:nvSpPr>
          <p:cNvPr id="51" name="Rectangle: Rounded Corners 50">
            <a:extLst>
              <a:ext uri="{FF2B5EF4-FFF2-40B4-BE49-F238E27FC236}">
                <a16:creationId xmlns:a16="http://schemas.microsoft.com/office/drawing/2014/main" id="{CF5D0052-09C9-4D33-B925-6AC4D6720A2B}"/>
              </a:ext>
            </a:extLst>
          </p:cNvPr>
          <p:cNvSpPr/>
          <p:nvPr/>
        </p:nvSpPr>
        <p:spPr>
          <a:xfrm>
            <a:off x="2495043" y="3178229"/>
            <a:ext cx="1526637" cy="1242266"/>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TextBox 51">
            <a:extLst>
              <a:ext uri="{FF2B5EF4-FFF2-40B4-BE49-F238E27FC236}">
                <a16:creationId xmlns:a16="http://schemas.microsoft.com/office/drawing/2014/main" id="{914F671C-3891-49FC-BEE2-498DED64E060}"/>
              </a:ext>
            </a:extLst>
          </p:cNvPr>
          <p:cNvSpPr txBox="1"/>
          <p:nvPr/>
        </p:nvSpPr>
        <p:spPr>
          <a:xfrm>
            <a:off x="2661755" y="3206762"/>
            <a:ext cx="1311517" cy="1169551"/>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Người sáng tạo nội dung (Youtuber, TikToker, Podcaster)</a:t>
            </a:r>
            <a:endParaRPr lang="en-US" sz="1400" dirty="0">
              <a:latin typeface="PF BeauSans Pro" panose="02000500000000020004" pitchFamily="2" charset="0"/>
            </a:endParaRPr>
          </a:p>
        </p:txBody>
      </p:sp>
      <p:sp>
        <p:nvSpPr>
          <p:cNvPr id="53" name="Rectangle: Rounded Corners 52">
            <a:extLst>
              <a:ext uri="{FF2B5EF4-FFF2-40B4-BE49-F238E27FC236}">
                <a16:creationId xmlns:a16="http://schemas.microsoft.com/office/drawing/2014/main" id="{4BCF2EAA-05F5-4E6C-BC31-8289378173E9}"/>
              </a:ext>
            </a:extLst>
          </p:cNvPr>
          <p:cNvSpPr/>
          <p:nvPr/>
        </p:nvSpPr>
        <p:spPr>
          <a:xfrm>
            <a:off x="2495043" y="4932552"/>
            <a:ext cx="1581657" cy="809712"/>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Box 53">
            <a:extLst>
              <a:ext uri="{FF2B5EF4-FFF2-40B4-BE49-F238E27FC236}">
                <a16:creationId xmlns:a16="http://schemas.microsoft.com/office/drawing/2014/main" id="{870FA484-B19F-4C2D-B108-91FD7BE2A9DC}"/>
              </a:ext>
            </a:extLst>
          </p:cNvPr>
          <p:cNvSpPr txBox="1"/>
          <p:nvPr/>
        </p:nvSpPr>
        <p:spPr>
          <a:xfrm>
            <a:off x="2602602" y="4944554"/>
            <a:ext cx="1472761" cy="738664"/>
          </a:xfrm>
          <a:prstGeom prst="rect">
            <a:avLst/>
          </a:prstGeom>
          <a:noFill/>
        </p:spPr>
        <p:txBody>
          <a:bodyPr wrap="square" rtlCol="0">
            <a:spAutoFit/>
          </a:bodyPr>
          <a:lstStyle/>
          <a:p>
            <a:pPr marR="0" lvl="0" rtl="0">
              <a:lnSpc>
                <a:spcPct val="100000"/>
              </a:lnSpc>
              <a:spcBef>
                <a:spcPts val="0"/>
              </a:spcBef>
              <a:spcAft>
                <a:spcPts val="0"/>
              </a:spcAft>
            </a:pPr>
            <a:r>
              <a:rPr lang="en-US" sz="1400" dirty="0" err="1">
                <a:latin typeface="PF BeauSans Pro" panose="02000500000000020004" pitchFamily="2" charset="0"/>
              </a:rPr>
              <a:t>Cá</a:t>
            </a:r>
            <a:r>
              <a:rPr lang="en-US" sz="1400" dirty="0">
                <a:latin typeface="PF BeauSans Pro" panose="02000500000000020004" pitchFamily="2" charset="0"/>
              </a:rPr>
              <a:t> </a:t>
            </a:r>
            <a:r>
              <a:rPr lang="en-US" sz="1400" dirty="0" err="1">
                <a:latin typeface="PF BeauSans Pro" panose="02000500000000020004" pitchFamily="2" charset="0"/>
              </a:rPr>
              <a:t>nhân</a:t>
            </a:r>
            <a:r>
              <a:rPr lang="en-US" sz="1400" dirty="0">
                <a:latin typeface="PF BeauSans Pro" panose="02000500000000020004" pitchFamily="2" charset="0"/>
              </a:rPr>
              <a:t> </a:t>
            </a:r>
            <a:r>
              <a:rPr lang="en-US" sz="1400" dirty="0" err="1">
                <a:latin typeface="PF BeauSans Pro" panose="02000500000000020004" pitchFamily="2" charset="0"/>
              </a:rPr>
              <a:t>bán</a:t>
            </a:r>
            <a:r>
              <a:rPr lang="en-US" sz="1400" dirty="0">
                <a:latin typeface="PF BeauSans Pro" panose="02000500000000020004" pitchFamily="2" charset="0"/>
              </a:rPr>
              <a:t> </a:t>
            </a:r>
            <a:r>
              <a:rPr lang="en-US" sz="1400" dirty="0" err="1">
                <a:latin typeface="PF BeauSans Pro" panose="02000500000000020004" pitchFamily="2" charset="0"/>
              </a:rPr>
              <a:t>hàng</a:t>
            </a:r>
            <a:r>
              <a:rPr lang="en-US" sz="1400" dirty="0">
                <a:latin typeface="PF BeauSans Pro" panose="02000500000000020004" pitchFamily="2" charset="0"/>
              </a:rPr>
              <a:t>, </a:t>
            </a:r>
            <a:r>
              <a:rPr lang="en-US" sz="1400" dirty="0" err="1">
                <a:latin typeface="PF BeauSans Pro" panose="02000500000000020004" pitchFamily="2" charset="0"/>
              </a:rPr>
              <a:t>kinh</a:t>
            </a:r>
            <a:r>
              <a:rPr lang="en-US" sz="1400" dirty="0">
                <a:latin typeface="PF BeauSans Pro" panose="02000500000000020004" pitchFamily="2" charset="0"/>
              </a:rPr>
              <a:t> </a:t>
            </a:r>
            <a:r>
              <a:rPr lang="en-US" sz="1400" dirty="0" err="1">
                <a:latin typeface="PF BeauSans Pro" panose="02000500000000020004" pitchFamily="2" charset="0"/>
              </a:rPr>
              <a:t>doanh</a:t>
            </a:r>
            <a:r>
              <a:rPr lang="en-US" sz="1400" dirty="0">
                <a:latin typeface="PF BeauSans Pro" panose="02000500000000020004" pitchFamily="2" charset="0"/>
              </a:rPr>
              <a:t> online</a:t>
            </a:r>
          </a:p>
        </p:txBody>
      </p:sp>
      <p:sp>
        <p:nvSpPr>
          <p:cNvPr id="55" name="TextBox 54">
            <a:extLst>
              <a:ext uri="{FF2B5EF4-FFF2-40B4-BE49-F238E27FC236}">
                <a16:creationId xmlns:a16="http://schemas.microsoft.com/office/drawing/2014/main" id="{87A8BA88-B76F-470B-A423-311374945209}"/>
              </a:ext>
            </a:extLst>
          </p:cNvPr>
          <p:cNvSpPr txBox="1"/>
          <p:nvPr/>
        </p:nvSpPr>
        <p:spPr>
          <a:xfrm>
            <a:off x="5617212" y="1067007"/>
            <a:ext cx="1151403" cy="369332"/>
          </a:xfrm>
          <a:prstGeom prst="rect">
            <a:avLst/>
          </a:prstGeom>
          <a:noFill/>
        </p:spPr>
        <p:txBody>
          <a:bodyPr wrap="square" rtlCol="0">
            <a:spAutoFit/>
          </a:bodyPr>
          <a:lstStyle/>
          <a:p>
            <a:pPr marR="0" lvl="0" algn="l" rtl="0">
              <a:lnSpc>
                <a:spcPct val="100000"/>
              </a:lnSpc>
              <a:spcBef>
                <a:spcPts val="0"/>
              </a:spcBef>
              <a:spcAft>
                <a:spcPts val="0"/>
              </a:spcAft>
            </a:pPr>
            <a:r>
              <a:rPr lang="en-US" dirty="0" err="1">
                <a:solidFill>
                  <a:srgbClr val="ED1B2F"/>
                </a:solidFill>
                <a:latin typeface="FS Magistral Bold" panose="020B0804030204080304" pitchFamily="34" charset="0"/>
              </a:rPr>
              <a:t>Nhu</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cầu</a:t>
            </a:r>
            <a:endParaRPr lang="en-US" dirty="0">
              <a:solidFill>
                <a:srgbClr val="ED1B2F"/>
              </a:solidFill>
              <a:latin typeface="FS Magistral Bold" panose="020B0804030204080304" pitchFamily="34" charset="0"/>
            </a:endParaRPr>
          </a:p>
        </p:txBody>
      </p:sp>
      <p:sp>
        <p:nvSpPr>
          <p:cNvPr id="56" name="Rectangle: Rounded Corners 55">
            <a:extLst>
              <a:ext uri="{FF2B5EF4-FFF2-40B4-BE49-F238E27FC236}">
                <a16:creationId xmlns:a16="http://schemas.microsoft.com/office/drawing/2014/main" id="{7C1FCB8C-2944-46E7-B2D9-9A6AC650669B}"/>
              </a:ext>
            </a:extLst>
          </p:cNvPr>
          <p:cNvSpPr/>
          <p:nvPr/>
        </p:nvSpPr>
        <p:spPr>
          <a:xfrm>
            <a:off x="4599212" y="1991141"/>
            <a:ext cx="3014830" cy="584775"/>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9935B91A-2AE2-4168-B785-3E2E9FD32D81}"/>
              </a:ext>
            </a:extLst>
          </p:cNvPr>
          <p:cNvSpPr txBox="1"/>
          <p:nvPr/>
        </p:nvSpPr>
        <p:spPr>
          <a:xfrm>
            <a:off x="4706772" y="2022569"/>
            <a:ext cx="3014828" cy="523220"/>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Tối ưu hóa nội dung quảng bá, hỗ trợ nhân sự và đào tạo</a:t>
            </a:r>
            <a:endParaRPr lang="en-US" sz="1400" dirty="0">
              <a:latin typeface="PF BeauSans Pro" panose="02000500000000020004" pitchFamily="2" charset="0"/>
            </a:endParaRPr>
          </a:p>
        </p:txBody>
      </p:sp>
      <p:sp>
        <p:nvSpPr>
          <p:cNvPr id="64" name="Rectangle: Rounded Corners 63">
            <a:extLst>
              <a:ext uri="{FF2B5EF4-FFF2-40B4-BE49-F238E27FC236}">
                <a16:creationId xmlns:a16="http://schemas.microsoft.com/office/drawing/2014/main" id="{71C54A1C-A2C5-42F5-B086-788B3D8531BC}"/>
              </a:ext>
            </a:extLst>
          </p:cNvPr>
          <p:cNvSpPr/>
          <p:nvPr/>
        </p:nvSpPr>
        <p:spPr>
          <a:xfrm>
            <a:off x="8370711" y="1492366"/>
            <a:ext cx="3014830" cy="619398"/>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TextBox 64">
            <a:extLst>
              <a:ext uri="{FF2B5EF4-FFF2-40B4-BE49-F238E27FC236}">
                <a16:creationId xmlns:a16="http://schemas.microsoft.com/office/drawing/2014/main" id="{B50468DB-3DCA-4930-BC3E-F963CD457406}"/>
              </a:ext>
            </a:extLst>
          </p:cNvPr>
          <p:cNvSpPr txBox="1"/>
          <p:nvPr/>
        </p:nvSpPr>
        <p:spPr>
          <a:xfrm>
            <a:off x="8478271" y="1540491"/>
            <a:ext cx="2863599" cy="523220"/>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Tạo</a:t>
            </a:r>
            <a:r>
              <a:rPr lang="en-US" sz="1400" dirty="0">
                <a:latin typeface="PF BeauSans Pro" panose="02000500000000020004" pitchFamily="2" charset="0"/>
              </a:rPr>
              <a:t> </a:t>
            </a:r>
            <a:r>
              <a:rPr lang="en-US" sz="1400" dirty="0" err="1">
                <a:latin typeface="PF BeauSans Pro" panose="02000500000000020004" pitchFamily="2" charset="0"/>
              </a:rPr>
              <a:t>nội</a:t>
            </a:r>
            <a:r>
              <a:rPr lang="en-US" sz="1400" dirty="0">
                <a:latin typeface="PF BeauSans Pro" panose="02000500000000020004" pitchFamily="2" charset="0"/>
              </a:rPr>
              <a:t> dung </a:t>
            </a:r>
            <a:r>
              <a:rPr lang="en-US" sz="1400" dirty="0" err="1">
                <a:latin typeface="PF BeauSans Pro" panose="02000500000000020004" pitchFamily="2" charset="0"/>
              </a:rPr>
              <a:t>tùy</a:t>
            </a:r>
            <a:r>
              <a:rPr lang="en-US" sz="1400" dirty="0">
                <a:latin typeface="PF BeauSans Pro" panose="02000500000000020004" pitchFamily="2" charset="0"/>
              </a:rPr>
              <a:t> </a:t>
            </a:r>
            <a:r>
              <a:rPr lang="en-US" sz="1400" dirty="0" err="1">
                <a:latin typeface="PF BeauSans Pro" panose="02000500000000020004" pitchFamily="2" charset="0"/>
              </a:rPr>
              <a:t>chỉnh</a:t>
            </a:r>
            <a:r>
              <a:rPr lang="en-US" sz="1400" dirty="0">
                <a:latin typeface="PF BeauSans Pro" panose="02000500000000020004" pitchFamily="2" charset="0"/>
              </a:rPr>
              <a:t> </a:t>
            </a:r>
            <a:r>
              <a:rPr lang="en-US" sz="1400" dirty="0" err="1">
                <a:latin typeface="PF BeauSans Pro" panose="02000500000000020004" pitchFamily="2" charset="0"/>
              </a:rPr>
              <a:t>cho</a:t>
            </a:r>
            <a:r>
              <a:rPr lang="en-US" sz="1400" dirty="0">
                <a:latin typeface="PF BeauSans Pro" panose="02000500000000020004" pitchFamily="2" charset="0"/>
              </a:rPr>
              <a:t> </a:t>
            </a:r>
            <a:r>
              <a:rPr lang="en-US" sz="1400" dirty="0" err="1">
                <a:latin typeface="PF BeauSans Pro" panose="02000500000000020004" pitchFamily="2" charset="0"/>
              </a:rPr>
              <a:t>từng</a:t>
            </a:r>
            <a:r>
              <a:rPr lang="en-US" sz="1400" dirty="0">
                <a:latin typeface="PF BeauSans Pro" panose="02000500000000020004" pitchFamily="2" charset="0"/>
              </a:rPr>
              <a:t> </a:t>
            </a:r>
            <a:r>
              <a:rPr lang="en-US" sz="1400" dirty="0" err="1">
                <a:latin typeface="PF BeauSans Pro" panose="02000500000000020004" pitchFamily="2" charset="0"/>
              </a:rPr>
              <a:t>chiến</a:t>
            </a:r>
            <a:r>
              <a:rPr lang="en-US" sz="1400" dirty="0">
                <a:latin typeface="PF BeauSans Pro" panose="02000500000000020004" pitchFamily="2" charset="0"/>
              </a:rPr>
              <a:t> </a:t>
            </a:r>
            <a:r>
              <a:rPr lang="en-US" sz="1400" dirty="0" err="1">
                <a:latin typeface="PF BeauSans Pro" panose="02000500000000020004" pitchFamily="2" charset="0"/>
              </a:rPr>
              <a:t>dịch</a:t>
            </a:r>
            <a:r>
              <a:rPr lang="en-US" sz="1400" dirty="0">
                <a:latin typeface="PF BeauSans Pro" panose="02000500000000020004" pitchFamily="2" charset="0"/>
              </a:rPr>
              <a:t> </a:t>
            </a:r>
            <a:r>
              <a:rPr lang="en-US" sz="1400" dirty="0" err="1">
                <a:latin typeface="PF BeauSans Pro" panose="02000500000000020004" pitchFamily="2" charset="0"/>
              </a:rPr>
              <a:t>quảng</a:t>
            </a:r>
            <a:r>
              <a:rPr lang="en-US" sz="1400" dirty="0">
                <a:latin typeface="PF BeauSans Pro" panose="02000500000000020004" pitchFamily="2" charset="0"/>
              </a:rPr>
              <a:t> </a:t>
            </a:r>
            <a:r>
              <a:rPr lang="en-US" sz="1400" dirty="0" err="1">
                <a:latin typeface="PF BeauSans Pro" panose="02000500000000020004" pitchFamily="2" charset="0"/>
              </a:rPr>
              <a:t>cáo</a:t>
            </a:r>
            <a:endParaRPr lang="en-US" sz="1400" dirty="0">
              <a:latin typeface="PF BeauSans Pro" panose="02000500000000020004" pitchFamily="2" charset="0"/>
            </a:endParaRPr>
          </a:p>
        </p:txBody>
      </p:sp>
      <p:sp>
        <p:nvSpPr>
          <p:cNvPr id="66" name="Rectangle: Rounded Corners 65">
            <a:extLst>
              <a:ext uri="{FF2B5EF4-FFF2-40B4-BE49-F238E27FC236}">
                <a16:creationId xmlns:a16="http://schemas.microsoft.com/office/drawing/2014/main" id="{380D2A91-C673-4791-9F14-89C8773C5140}"/>
              </a:ext>
            </a:extLst>
          </p:cNvPr>
          <p:cNvSpPr/>
          <p:nvPr/>
        </p:nvSpPr>
        <p:spPr>
          <a:xfrm>
            <a:off x="8370711" y="2311422"/>
            <a:ext cx="3014830" cy="597422"/>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66">
            <a:extLst>
              <a:ext uri="{FF2B5EF4-FFF2-40B4-BE49-F238E27FC236}">
                <a16:creationId xmlns:a16="http://schemas.microsoft.com/office/drawing/2014/main" id="{304E0E99-C6D4-4A9E-AF7A-164C4772265A}"/>
              </a:ext>
            </a:extLst>
          </p:cNvPr>
          <p:cNvSpPr txBox="1"/>
          <p:nvPr/>
        </p:nvSpPr>
        <p:spPr>
          <a:xfrm>
            <a:off x="8478271" y="2359547"/>
            <a:ext cx="3014828" cy="523220"/>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Phân tích dữ liệu và xu hướng cho chiến lược marketing</a:t>
            </a:r>
            <a:endParaRPr lang="en-US" sz="1400" dirty="0">
              <a:latin typeface="PF BeauSans Pro" panose="02000500000000020004" pitchFamily="2" charset="0"/>
            </a:endParaRPr>
          </a:p>
        </p:txBody>
      </p:sp>
      <p:sp>
        <p:nvSpPr>
          <p:cNvPr id="68" name="Rectangle: Rounded Corners 67">
            <a:extLst>
              <a:ext uri="{FF2B5EF4-FFF2-40B4-BE49-F238E27FC236}">
                <a16:creationId xmlns:a16="http://schemas.microsoft.com/office/drawing/2014/main" id="{2AE5DEE4-F638-4101-B831-4FC6E0EABA32}"/>
              </a:ext>
            </a:extLst>
          </p:cNvPr>
          <p:cNvSpPr/>
          <p:nvPr/>
        </p:nvSpPr>
        <p:spPr>
          <a:xfrm>
            <a:off x="4599212" y="3484868"/>
            <a:ext cx="3014830" cy="593474"/>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TextBox 68">
            <a:extLst>
              <a:ext uri="{FF2B5EF4-FFF2-40B4-BE49-F238E27FC236}">
                <a16:creationId xmlns:a16="http://schemas.microsoft.com/office/drawing/2014/main" id="{94AAA60C-F22B-4F09-9A5F-9E69A1819128}"/>
              </a:ext>
            </a:extLst>
          </p:cNvPr>
          <p:cNvSpPr txBox="1"/>
          <p:nvPr/>
        </p:nvSpPr>
        <p:spPr>
          <a:xfrm>
            <a:off x="4706772" y="3529928"/>
            <a:ext cx="3014828" cy="523220"/>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Sáng tạo và cá nhân hóa nội dung cho mạng xã hội</a:t>
            </a:r>
            <a:endParaRPr lang="en-US" sz="1400" dirty="0">
              <a:latin typeface="PF BeauSans Pro" panose="02000500000000020004" pitchFamily="2" charset="0"/>
            </a:endParaRPr>
          </a:p>
        </p:txBody>
      </p:sp>
      <p:sp>
        <p:nvSpPr>
          <p:cNvPr id="70" name="Rectangle: Rounded Corners 69">
            <a:extLst>
              <a:ext uri="{FF2B5EF4-FFF2-40B4-BE49-F238E27FC236}">
                <a16:creationId xmlns:a16="http://schemas.microsoft.com/office/drawing/2014/main" id="{97608C98-EA67-4D08-AB80-2A930962D88A}"/>
              </a:ext>
            </a:extLst>
          </p:cNvPr>
          <p:cNvSpPr/>
          <p:nvPr/>
        </p:nvSpPr>
        <p:spPr>
          <a:xfrm>
            <a:off x="8370711" y="3097071"/>
            <a:ext cx="3014830" cy="619398"/>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E024A9C8-AF66-4015-B842-05683F7BCA22}"/>
              </a:ext>
            </a:extLst>
          </p:cNvPr>
          <p:cNvSpPr txBox="1"/>
          <p:nvPr/>
        </p:nvSpPr>
        <p:spPr>
          <a:xfrm>
            <a:off x="8478271" y="3153663"/>
            <a:ext cx="2807796" cy="523220"/>
          </a:xfrm>
          <a:prstGeom prst="rect">
            <a:avLst/>
          </a:prstGeom>
          <a:noFill/>
        </p:spPr>
        <p:txBody>
          <a:bodyPr wrap="square" rtlCol="0">
            <a:spAutoFit/>
          </a:bodyPr>
          <a:lstStyle/>
          <a:p>
            <a:pPr marR="0" lvl="0" algn="l" rtl="0">
              <a:lnSpc>
                <a:spcPct val="100000"/>
              </a:lnSpc>
              <a:spcBef>
                <a:spcPts val="0"/>
              </a:spcBef>
              <a:spcAft>
                <a:spcPts val="0"/>
              </a:spcAft>
            </a:pPr>
            <a:r>
              <a:rPr lang="en-US" sz="1400" dirty="0" err="1">
                <a:latin typeface="PF BeauSans Pro" panose="02000500000000020004" pitchFamily="2" charset="0"/>
              </a:rPr>
              <a:t>Tạo</a:t>
            </a:r>
            <a:r>
              <a:rPr lang="en-US" sz="1400" dirty="0">
                <a:latin typeface="PF BeauSans Pro" panose="02000500000000020004" pitchFamily="2" charset="0"/>
              </a:rPr>
              <a:t> video highlight, </a:t>
            </a:r>
            <a:r>
              <a:rPr lang="en-US" sz="1400" dirty="0" err="1">
                <a:latin typeface="PF BeauSans Pro" panose="02000500000000020004" pitchFamily="2" charset="0"/>
              </a:rPr>
              <a:t>hiệu</a:t>
            </a:r>
            <a:r>
              <a:rPr lang="en-US" sz="1400" dirty="0">
                <a:latin typeface="PF BeauSans Pro" panose="02000500000000020004" pitchFamily="2" charset="0"/>
              </a:rPr>
              <a:t> </a:t>
            </a:r>
            <a:r>
              <a:rPr lang="en-US" sz="1400" dirty="0" err="1">
                <a:latin typeface="PF BeauSans Pro" panose="02000500000000020004" pitchFamily="2" charset="0"/>
              </a:rPr>
              <a:t>ứng</a:t>
            </a:r>
            <a:r>
              <a:rPr lang="en-US" sz="1400" dirty="0">
                <a:latin typeface="PF BeauSans Pro" panose="02000500000000020004" pitchFamily="2" charset="0"/>
              </a:rPr>
              <a:t> </a:t>
            </a:r>
            <a:r>
              <a:rPr lang="en-US" sz="1400" dirty="0" err="1">
                <a:latin typeface="PF BeauSans Pro" panose="02000500000000020004" pitchFamily="2" charset="0"/>
              </a:rPr>
              <a:t>nhanh</a:t>
            </a:r>
            <a:r>
              <a:rPr lang="en-US" sz="1400" dirty="0">
                <a:latin typeface="PF BeauSans Pro" panose="02000500000000020004" pitchFamily="2" charset="0"/>
              </a:rPr>
              <a:t>, </a:t>
            </a:r>
            <a:r>
              <a:rPr lang="en-US" sz="1400" dirty="0" err="1">
                <a:latin typeface="PF BeauSans Pro" panose="02000500000000020004" pitchFamily="2" charset="0"/>
              </a:rPr>
              <a:t>phụ</a:t>
            </a:r>
            <a:r>
              <a:rPr lang="en-US" sz="1400" dirty="0">
                <a:latin typeface="PF BeauSans Pro" panose="02000500000000020004" pitchFamily="2" charset="0"/>
              </a:rPr>
              <a:t> </a:t>
            </a:r>
            <a:r>
              <a:rPr lang="en-US" sz="1400" dirty="0" err="1">
                <a:latin typeface="PF BeauSans Pro" panose="02000500000000020004" pitchFamily="2" charset="0"/>
              </a:rPr>
              <a:t>đề</a:t>
            </a:r>
            <a:r>
              <a:rPr lang="en-US" sz="1400" dirty="0">
                <a:latin typeface="PF BeauSans Pro" panose="02000500000000020004" pitchFamily="2" charset="0"/>
              </a:rPr>
              <a:t> </a:t>
            </a:r>
            <a:r>
              <a:rPr lang="en-US" sz="1400" dirty="0" err="1">
                <a:latin typeface="PF BeauSans Pro" panose="02000500000000020004" pitchFamily="2" charset="0"/>
              </a:rPr>
              <a:t>tự</a:t>
            </a:r>
            <a:r>
              <a:rPr lang="en-US" sz="1400" dirty="0">
                <a:latin typeface="PF BeauSans Pro" panose="02000500000000020004" pitchFamily="2" charset="0"/>
              </a:rPr>
              <a:t> </a:t>
            </a:r>
            <a:r>
              <a:rPr lang="en-US" sz="1400" dirty="0" err="1">
                <a:latin typeface="PF BeauSans Pro" panose="02000500000000020004" pitchFamily="2" charset="0"/>
              </a:rPr>
              <a:t>động</a:t>
            </a:r>
            <a:endParaRPr lang="en-US" sz="1400" dirty="0">
              <a:latin typeface="PF BeauSans Pro" panose="02000500000000020004" pitchFamily="2" charset="0"/>
            </a:endParaRPr>
          </a:p>
        </p:txBody>
      </p:sp>
      <p:sp>
        <p:nvSpPr>
          <p:cNvPr id="72" name="Rectangle: Rounded Corners 71">
            <a:extLst>
              <a:ext uri="{FF2B5EF4-FFF2-40B4-BE49-F238E27FC236}">
                <a16:creationId xmlns:a16="http://schemas.microsoft.com/office/drawing/2014/main" id="{DFF5D0DB-A5EA-4A3B-A107-33B82F2F116F}"/>
              </a:ext>
            </a:extLst>
          </p:cNvPr>
          <p:cNvSpPr/>
          <p:nvPr/>
        </p:nvSpPr>
        <p:spPr>
          <a:xfrm>
            <a:off x="8370711" y="3924594"/>
            <a:ext cx="3014830" cy="530974"/>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FEC98BE4-78C9-429B-A18F-068B4CBB716C}"/>
              </a:ext>
            </a:extLst>
          </p:cNvPr>
          <p:cNvSpPr txBox="1"/>
          <p:nvPr/>
        </p:nvSpPr>
        <p:spPr>
          <a:xfrm>
            <a:off x="8478271" y="3930384"/>
            <a:ext cx="2907270" cy="523220"/>
          </a:xfrm>
          <a:prstGeom prst="rect">
            <a:avLst/>
          </a:prstGeom>
          <a:noFill/>
        </p:spPr>
        <p:txBody>
          <a:bodyPr wrap="square" rtlCol="0">
            <a:spAutoFit/>
          </a:bodyPr>
          <a:lstStyle/>
          <a:p>
            <a:pPr marR="0" lvl="0" algn="l" rtl="0">
              <a:lnSpc>
                <a:spcPct val="100000"/>
              </a:lnSpc>
              <a:spcBef>
                <a:spcPts val="0"/>
              </a:spcBef>
              <a:spcAft>
                <a:spcPts val="0"/>
              </a:spcAft>
            </a:pPr>
            <a:r>
              <a:rPr lang="en-US" sz="1400" dirty="0">
                <a:latin typeface="PF BeauSans Pro" panose="02000500000000020004" pitchFamily="2" charset="0"/>
              </a:rPr>
              <a:t>G</a:t>
            </a:r>
            <a:r>
              <a:rPr lang="vi-VN" sz="1400" dirty="0">
                <a:latin typeface="PF BeauSans Pro" panose="02000500000000020004" pitchFamily="2" charset="0"/>
              </a:rPr>
              <a:t>ợi ý nội dung và phân tích lượt tương tác</a:t>
            </a:r>
            <a:endParaRPr lang="en-US" sz="1400" dirty="0">
              <a:latin typeface="PF BeauSans Pro" panose="02000500000000020004" pitchFamily="2" charset="0"/>
            </a:endParaRPr>
          </a:p>
        </p:txBody>
      </p:sp>
      <p:sp>
        <p:nvSpPr>
          <p:cNvPr id="74" name="Rectangle: Rounded Corners 73">
            <a:extLst>
              <a:ext uri="{FF2B5EF4-FFF2-40B4-BE49-F238E27FC236}">
                <a16:creationId xmlns:a16="http://schemas.microsoft.com/office/drawing/2014/main" id="{8F1CF46D-ADFB-4D13-99B5-BAE630F6E21B}"/>
              </a:ext>
            </a:extLst>
          </p:cNvPr>
          <p:cNvSpPr/>
          <p:nvPr/>
        </p:nvSpPr>
        <p:spPr>
          <a:xfrm>
            <a:off x="4599212" y="4924085"/>
            <a:ext cx="3014830" cy="593474"/>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TextBox 74">
            <a:extLst>
              <a:ext uri="{FF2B5EF4-FFF2-40B4-BE49-F238E27FC236}">
                <a16:creationId xmlns:a16="http://schemas.microsoft.com/office/drawing/2014/main" id="{B40463EE-DF0D-4514-B9D2-18B19C1C8E0C}"/>
              </a:ext>
            </a:extLst>
          </p:cNvPr>
          <p:cNvSpPr txBox="1"/>
          <p:nvPr/>
        </p:nvSpPr>
        <p:spPr>
          <a:xfrm>
            <a:off x="4706772" y="4969145"/>
            <a:ext cx="3014828" cy="523220"/>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Tạo nội dung bán hàng thu hút, tối ưu hóa quảng bá sản phẩm</a:t>
            </a:r>
            <a:endParaRPr lang="en-US" sz="1400" dirty="0">
              <a:latin typeface="PF BeauSans Pro" panose="02000500000000020004" pitchFamily="2" charset="0"/>
            </a:endParaRPr>
          </a:p>
        </p:txBody>
      </p:sp>
      <p:sp>
        <p:nvSpPr>
          <p:cNvPr id="76" name="Rectangle: Rounded Corners 75">
            <a:extLst>
              <a:ext uri="{FF2B5EF4-FFF2-40B4-BE49-F238E27FC236}">
                <a16:creationId xmlns:a16="http://schemas.microsoft.com/office/drawing/2014/main" id="{2B09B1B5-58FA-4024-AF65-8FBBB907073D}"/>
              </a:ext>
            </a:extLst>
          </p:cNvPr>
          <p:cNvSpPr/>
          <p:nvPr/>
        </p:nvSpPr>
        <p:spPr>
          <a:xfrm>
            <a:off x="8370711" y="4643070"/>
            <a:ext cx="3014830" cy="354851"/>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TextBox 76">
            <a:extLst>
              <a:ext uri="{FF2B5EF4-FFF2-40B4-BE49-F238E27FC236}">
                <a16:creationId xmlns:a16="http://schemas.microsoft.com/office/drawing/2014/main" id="{489D14FB-C0DB-48A6-AA30-2C8816EBC712}"/>
              </a:ext>
            </a:extLst>
          </p:cNvPr>
          <p:cNvSpPr txBox="1"/>
          <p:nvPr/>
        </p:nvSpPr>
        <p:spPr>
          <a:xfrm>
            <a:off x="8474228" y="4659102"/>
            <a:ext cx="2807796" cy="307777"/>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Tạo video quảng cáo sản phẩm</a:t>
            </a:r>
            <a:endParaRPr lang="en-US" sz="1400" dirty="0">
              <a:latin typeface="PF BeauSans Pro" panose="02000500000000020004" pitchFamily="2" charset="0"/>
            </a:endParaRPr>
          </a:p>
        </p:txBody>
      </p:sp>
      <p:sp>
        <p:nvSpPr>
          <p:cNvPr id="78" name="Rectangle: Rounded Corners 77">
            <a:extLst>
              <a:ext uri="{FF2B5EF4-FFF2-40B4-BE49-F238E27FC236}">
                <a16:creationId xmlns:a16="http://schemas.microsoft.com/office/drawing/2014/main" id="{F2A6A8BB-586F-45CE-BE11-444C84C44CA1}"/>
              </a:ext>
            </a:extLst>
          </p:cNvPr>
          <p:cNvSpPr/>
          <p:nvPr/>
        </p:nvSpPr>
        <p:spPr>
          <a:xfrm>
            <a:off x="8370711" y="5363810"/>
            <a:ext cx="3014830" cy="593473"/>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TextBox 78">
            <a:extLst>
              <a:ext uri="{FF2B5EF4-FFF2-40B4-BE49-F238E27FC236}">
                <a16:creationId xmlns:a16="http://schemas.microsoft.com/office/drawing/2014/main" id="{619BA9A2-ACCE-4C17-9875-A99900EF2FAE}"/>
              </a:ext>
            </a:extLst>
          </p:cNvPr>
          <p:cNvSpPr txBox="1"/>
          <p:nvPr/>
        </p:nvSpPr>
        <p:spPr>
          <a:xfrm>
            <a:off x="8478271" y="5411936"/>
            <a:ext cx="3014828" cy="523220"/>
          </a:xfrm>
          <a:prstGeom prst="rect">
            <a:avLst/>
          </a:prstGeom>
          <a:noFill/>
        </p:spPr>
        <p:txBody>
          <a:bodyPr wrap="square" rtlCol="0">
            <a:spAutoFit/>
          </a:bodyPr>
          <a:lstStyle/>
          <a:p>
            <a:pPr marR="0" lvl="0" algn="l" rtl="0">
              <a:lnSpc>
                <a:spcPct val="100000"/>
              </a:lnSpc>
              <a:spcBef>
                <a:spcPts val="0"/>
              </a:spcBef>
              <a:spcAft>
                <a:spcPts val="0"/>
              </a:spcAft>
            </a:pPr>
            <a:r>
              <a:rPr lang="vi-VN" sz="1400" dirty="0">
                <a:latin typeface="PF BeauSans Pro" panose="02000500000000020004" pitchFamily="2" charset="0"/>
              </a:rPr>
              <a:t>Tự động thêm phụ đề, dịch nội dung theo nhu cầu</a:t>
            </a:r>
            <a:endParaRPr lang="en-US" sz="1400" dirty="0">
              <a:latin typeface="PF BeauSans Pro" panose="02000500000000020004" pitchFamily="2" charset="0"/>
            </a:endParaRPr>
          </a:p>
        </p:txBody>
      </p:sp>
      <p:sp>
        <p:nvSpPr>
          <p:cNvPr id="80" name="TextBox 79">
            <a:extLst>
              <a:ext uri="{FF2B5EF4-FFF2-40B4-BE49-F238E27FC236}">
                <a16:creationId xmlns:a16="http://schemas.microsoft.com/office/drawing/2014/main" id="{224A82B0-5A6B-47A5-861E-C438EF36CC94}"/>
              </a:ext>
            </a:extLst>
          </p:cNvPr>
          <p:cNvSpPr txBox="1"/>
          <p:nvPr/>
        </p:nvSpPr>
        <p:spPr>
          <a:xfrm>
            <a:off x="9309624" y="1052977"/>
            <a:ext cx="1350944" cy="369332"/>
          </a:xfrm>
          <a:prstGeom prst="rect">
            <a:avLst/>
          </a:prstGeom>
          <a:noFill/>
        </p:spPr>
        <p:txBody>
          <a:bodyPr wrap="square" rtlCol="0">
            <a:spAutoFit/>
          </a:bodyPr>
          <a:lstStyle/>
          <a:p>
            <a:pPr marR="0" lvl="0" algn="l" rtl="0">
              <a:lnSpc>
                <a:spcPct val="100000"/>
              </a:lnSpc>
              <a:spcBef>
                <a:spcPts val="0"/>
              </a:spcBef>
              <a:spcAft>
                <a:spcPts val="0"/>
              </a:spcAft>
            </a:pPr>
            <a:r>
              <a:rPr lang="en-US" dirty="0" err="1">
                <a:solidFill>
                  <a:srgbClr val="ED1B2F"/>
                </a:solidFill>
                <a:latin typeface="FS Magistral Bold" panose="020B0804030204080304" pitchFamily="34" charset="0"/>
              </a:rPr>
              <a:t>Tính</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năng</a:t>
            </a:r>
            <a:endParaRPr lang="en-US" dirty="0">
              <a:solidFill>
                <a:srgbClr val="ED1B2F"/>
              </a:solidFill>
              <a:latin typeface="FS Magistral Bold" panose="020B0804030204080304" pitchFamily="34" charset="0"/>
            </a:endParaRPr>
          </a:p>
        </p:txBody>
      </p:sp>
      <p:cxnSp>
        <p:nvCxnSpPr>
          <p:cNvPr id="81" name="Straight Connector 80">
            <a:extLst>
              <a:ext uri="{FF2B5EF4-FFF2-40B4-BE49-F238E27FC236}">
                <a16:creationId xmlns:a16="http://schemas.microsoft.com/office/drawing/2014/main" id="{4E84AB87-4FC0-4BF1-B0AE-C093D9E8058A}"/>
              </a:ext>
            </a:extLst>
          </p:cNvPr>
          <p:cNvCxnSpPr>
            <a:cxnSpLocks/>
          </p:cNvCxnSpPr>
          <p:nvPr/>
        </p:nvCxnSpPr>
        <p:spPr>
          <a:xfrm>
            <a:off x="2142404" y="2350734"/>
            <a:ext cx="352639"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FDB6487A-28B3-4B26-A2E5-EBBA0BBE0C59}"/>
              </a:ext>
            </a:extLst>
          </p:cNvPr>
          <p:cNvCxnSpPr>
            <a:cxnSpLocks/>
            <a:endCxn id="51" idx="1"/>
          </p:cNvCxnSpPr>
          <p:nvPr/>
        </p:nvCxnSpPr>
        <p:spPr>
          <a:xfrm flipV="1">
            <a:off x="2142404" y="3799362"/>
            <a:ext cx="352639" cy="2134"/>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AAA28009-DAE1-40C9-A96F-BB71D56E8C38}"/>
              </a:ext>
            </a:extLst>
          </p:cNvPr>
          <p:cNvCxnSpPr>
            <a:cxnSpLocks/>
          </p:cNvCxnSpPr>
          <p:nvPr/>
        </p:nvCxnSpPr>
        <p:spPr>
          <a:xfrm flipV="1">
            <a:off x="2141068" y="5217864"/>
            <a:ext cx="352639" cy="295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C7F3A02-EF4F-444F-BCA7-87E16EEE5663}"/>
              </a:ext>
            </a:extLst>
          </p:cNvPr>
          <p:cNvCxnSpPr>
            <a:cxnSpLocks/>
          </p:cNvCxnSpPr>
          <p:nvPr/>
        </p:nvCxnSpPr>
        <p:spPr>
          <a:xfrm>
            <a:off x="4021680" y="2311422"/>
            <a:ext cx="577532"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459456C9-38DC-44BA-BACE-1DE7E9807A94}"/>
              </a:ext>
            </a:extLst>
          </p:cNvPr>
          <p:cNvCxnSpPr>
            <a:cxnSpLocks/>
          </p:cNvCxnSpPr>
          <p:nvPr/>
        </p:nvCxnSpPr>
        <p:spPr>
          <a:xfrm>
            <a:off x="4021680" y="3791538"/>
            <a:ext cx="577532"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A47FEEAB-6405-4B5B-BFCC-D37D7A9C2AB2}"/>
              </a:ext>
            </a:extLst>
          </p:cNvPr>
          <p:cNvCxnSpPr>
            <a:cxnSpLocks/>
            <a:endCxn id="74" idx="1"/>
          </p:cNvCxnSpPr>
          <p:nvPr/>
        </p:nvCxnSpPr>
        <p:spPr>
          <a:xfrm flipV="1">
            <a:off x="4076700" y="5220822"/>
            <a:ext cx="522512" cy="394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B7B99E4-CF46-4504-B65D-312DF36EFCCA}"/>
              </a:ext>
            </a:extLst>
          </p:cNvPr>
          <p:cNvCxnSpPr>
            <a:cxnSpLocks/>
          </p:cNvCxnSpPr>
          <p:nvPr/>
        </p:nvCxnSpPr>
        <p:spPr>
          <a:xfrm>
            <a:off x="7614042" y="2229501"/>
            <a:ext cx="243025"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79A48987-AE60-464A-A4FB-EAF8AC9FCA94}"/>
              </a:ext>
            </a:extLst>
          </p:cNvPr>
          <p:cNvCxnSpPr>
            <a:cxnSpLocks/>
          </p:cNvCxnSpPr>
          <p:nvPr/>
        </p:nvCxnSpPr>
        <p:spPr>
          <a:xfrm>
            <a:off x="7857067" y="1802065"/>
            <a:ext cx="0" cy="73010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E6C5C36-41D0-4CA7-8824-8D4ACA35B3E3}"/>
              </a:ext>
            </a:extLst>
          </p:cNvPr>
          <p:cNvCxnSpPr>
            <a:cxnSpLocks/>
            <a:endCxn id="64" idx="1"/>
          </p:cNvCxnSpPr>
          <p:nvPr/>
        </p:nvCxnSpPr>
        <p:spPr>
          <a:xfrm flipV="1">
            <a:off x="7848600" y="1802065"/>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4075B85C-1A16-4DE4-B94E-ED6CD0022A9F}"/>
              </a:ext>
            </a:extLst>
          </p:cNvPr>
          <p:cNvCxnSpPr>
            <a:cxnSpLocks/>
          </p:cNvCxnSpPr>
          <p:nvPr/>
        </p:nvCxnSpPr>
        <p:spPr>
          <a:xfrm flipV="1">
            <a:off x="7848600" y="2521600"/>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A2AD21F1-26D8-437A-9DC9-2B781BE8B5C2}"/>
              </a:ext>
            </a:extLst>
          </p:cNvPr>
          <p:cNvCxnSpPr>
            <a:cxnSpLocks/>
          </p:cNvCxnSpPr>
          <p:nvPr/>
        </p:nvCxnSpPr>
        <p:spPr>
          <a:xfrm>
            <a:off x="7614042" y="3830805"/>
            <a:ext cx="243025"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72ED9C34-E373-4C08-BA31-2736E3A11DA6}"/>
              </a:ext>
            </a:extLst>
          </p:cNvPr>
          <p:cNvCxnSpPr>
            <a:cxnSpLocks/>
          </p:cNvCxnSpPr>
          <p:nvPr/>
        </p:nvCxnSpPr>
        <p:spPr>
          <a:xfrm>
            <a:off x="7857067" y="3403369"/>
            <a:ext cx="0" cy="73010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AA62CA86-7AC4-46CA-BFF6-FE2772DC1036}"/>
              </a:ext>
            </a:extLst>
          </p:cNvPr>
          <p:cNvCxnSpPr>
            <a:cxnSpLocks/>
          </p:cNvCxnSpPr>
          <p:nvPr/>
        </p:nvCxnSpPr>
        <p:spPr>
          <a:xfrm flipV="1">
            <a:off x="7848600" y="3403369"/>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31C0EE9A-1630-4E9C-A1B5-C50970245F47}"/>
              </a:ext>
            </a:extLst>
          </p:cNvPr>
          <p:cNvCxnSpPr>
            <a:cxnSpLocks/>
          </p:cNvCxnSpPr>
          <p:nvPr/>
        </p:nvCxnSpPr>
        <p:spPr>
          <a:xfrm flipV="1">
            <a:off x="7848600" y="4122904"/>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D6D7E030-C5F6-4BD5-9489-188E58100C4E}"/>
              </a:ext>
            </a:extLst>
          </p:cNvPr>
          <p:cNvCxnSpPr>
            <a:cxnSpLocks/>
          </p:cNvCxnSpPr>
          <p:nvPr/>
        </p:nvCxnSpPr>
        <p:spPr>
          <a:xfrm>
            <a:off x="7614042" y="5235778"/>
            <a:ext cx="243025" cy="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29BD6AE4-EEE0-464A-8D3F-79C140E0F64E}"/>
              </a:ext>
            </a:extLst>
          </p:cNvPr>
          <p:cNvCxnSpPr>
            <a:cxnSpLocks/>
          </p:cNvCxnSpPr>
          <p:nvPr/>
        </p:nvCxnSpPr>
        <p:spPr>
          <a:xfrm>
            <a:off x="7857067" y="4833743"/>
            <a:ext cx="0" cy="812670"/>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184F2D45-EA0D-4BEA-A771-C513540FD6FD}"/>
              </a:ext>
            </a:extLst>
          </p:cNvPr>
          <p:cNvCxnSpPr>
            <a:cxnSpLocks/>
          </p:cNvCxnSpPr>
          <p:nvPr/>
        </p:nvCxnSpPr>
        <p:spPr>
          <a:xfrm flipV="1">
            <a:off x="7848600" y="4833743"/>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6E3DC933-83FF-480F-A3A3-973C2A5A794F}"/>
              </a:ext>
            </a:extLst>
          </p:cNvPr>
          <p:cNvCxnSpPr>
            <a:cxnSpLocks/>
          </p:cNvCxnSpPr>
          <p:nvPr/>
        </p:nvCxnSpPr>
        <p:spPr>
          <a:xfrm flipV="1">
            <a:off x="7848600" y="5646413"/>
            <a:ext cx="522111" cy="2768"/>
          </a:xfrm>
          <a:prstGeom prst="line">
            <a:avLst/>
          </a:prstGeom>
          <a:ln w="28575">
            <a:solidFill>
              <a:srgbClr val="B0292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05084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6" y="760794"/>
            <a:ext cx="5791203"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Phương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thức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tương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tác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và</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giao</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diện</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6125849" y="6420778"/>
            <a:ext cx="2704887"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Đề</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xuất</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tính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năng</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giao</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diện</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B7A45351-652A-445A-AE70-3B18F598F66D}"/>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graphicFrame>
        <p:nvGraphicFramePr>
          <p:cNvPr id="2" name="Table 4">
            <a:extLst>
              <a:ext uri="{FF2B5EF4-FFF2-40B4-BE49-F238E27FC236}">
                <a16:creationId xmlns:a16="http://schemas.microsoft.com/office/drawing/2014/main" id="{F1D9AF0B-0EE5-42F4-9D14-B974661A7737}"/>
              </a:ext>
            </a:extLst>
          </p:cNvPr>
          <p:cNvGraphicFramePr>
            <a:graphicFrameLocks noGrp="1"/>
          </p:cNvGraphicFramePr>
          <p:nvPr>
            <p:extLst>
              <p:ext uri="{D42A27DB-BD31-4B8C-83A1-F6EECF244321}">
                <p14:modId xmlns:p14="http://schemas.microsoft.com/office/powerpoint/2010/main" val="990176899"/>
              </p:ext>
            </p:extLst>
          </p:nvPr>
        </p:nvGraphicFramePr>
        <p:xfrm>
          <a:off x="511206" y="1220179"/>
          <a:ext cx="11223593" cy="4678293"/>
        </p:xfrm>
        <a:graphic>
          <a:graphicData uri="http://schemas.openxmlformats.org/drawingml/2006/table">
            <a:tbl>
              <a:tblPr firstRow="1" bandRow="1">
                <a:tableStyleId>{5C22544A-7EE6-4342-B048-85BDC9FD1C3A}</a:tableStyleId>
              </a:tblPr>
              <a:tblGrid>
                <a:gridCol w="784453">
                  <a:extLst>
                    <a:ext uri="{9D8B030D-6E8A-4147-A177-3AD203B41FA5}">
                      <a16:colId xmlns:a16="http://schemas.microsoft.com/office/drawing/2014/main" val="88551048"/>
                    </a:ext>
                  </a:extLst>
                </a:gridCol>
                <a:gridCol w="1321237">
                  <a:extLst>
                    <a:ext uri="{9D8B030D-6E8A-4147-A177-3AD203B41FA5}">
                      <a16:colId xmlns:a16="http://schemas.microsoft.com/office/drawing/2014/main" val="1789346352"/>
                    </a:ext>
                  </a:extLst>
                </a:gridCol>
                <a:gridCol w="1219604">
                  <a:extLst>
                    <a:ext uri="{9D8B030D-6E8A-4147-A177-3AD203B41FA5}">
                      <a16:colId xmlns:a16="http://schemas.microsoft.com/office/drawing/2014/main" val="2623302553"/>
                    </a:ext>
                  </a:extLst>
                </a:gridCol>
                <a:gridCol w="2286502">
                  <a:extLst>
                    <a:ext uri="{9D8B030D-6E8A-4147-A177-3AD203B41FA5}">
                      <a16:colId xmlns:a16="http://schemas.microsoft.com/office/drawing/2014/main" val="2180679147"/>
                    </a:ext>
                  </a:extLst>
                </a:gridCol>
                <a:gridCol w="1402949">
                  <a:extLst>
                    <a:ext uri="{9D8B030D-6E8A-4147-A177-3AD203B41FA5}">
                      <a16:colId xmlns:a16="http://schemas.microsoft.com/office/drawing/2014/main" val="302951973"/>
                    </a:ext>
                  </a:extLst>
                </a:gridCol>
                <a:gridCol w="1011105">
                  <a:extLst>
                    <a:ext uri="{9D8B030D-6E8A-4147-A177-3AD203B41FA5}">
                      <a16:colId xmlns:a16="http://schemas.microsoft.com/office/drawing/2014/main" val="382007367"/>
                    </a:ext>
                  </a:extLst>
                </a:gridCol>
                <a:gridCol w="1794794">
                  <a:extLst>
                    <a:ext uri="{9D8B030D-6E8A-4147-A177-3AD203B41FA5}">
                      <a16:colId xmlns:a16="http://schemas.microsoft.com/office/drawing/2014/main" val="1320028950"/>
                    </a:ext>
                  </a:extLst>
                </a:gridCol>
                <a:gridCol w="1402949">
                  <a:extLst>
                    <a:ext uri="{9D8B030D-6E8A-4147-A177-3AD203B41FA5}">
                      <a16:colId xmlns:a16="http://schemas.microsoft.com/office/drawing/2014/main" val="3165210314"/>
                    </a:ext>
                  </a:extLst>
                </a:gridCol>
              </a:tblGrid>
              <a:tr h="486619">
                <a:tc rowSpan="2">
                  <a:txBody>
                    <a:bodyPr/>
                    <a:lstStyle/>
                    <a:p>
                      <a:pPr algn="ctr"/>
                      <a:r>
                        <a:rPr lang="en-US" sz="1200" dirty="0" err="1">
                          <a:latin typeface="FS Magistral Bold" panose="020B0804030204080304" pitchFamily="34" charset="0"/>
                        </a:rPr>
                        <a:t>Nhóm</a:t>
                      </a:r>
                      <a:r>
                        <a:rPr lang="en-US" sz="1200" dirty="0">
                          <a:latin typeface="FS Magistral Bold" panose="020B0804030204080304" pitchFamily="34" charset="0"/>
                        </a:rPr>
                        <a:t> </a:t>
                      </a:r>
                      <a:r>
                        <a:rPr lang="en-US" sz="1200" dirty="0" err="1">
                          <a:latin typeface="FS Magistral Bold" panose="020B0804030204080304" pitchFamily="34" charset="0"/>
                        </a:rPr>
                        <a:t>tính</a:t>
                      </a:r>
                      <a:r>
                        <a:rPr lang="en-US" sz="1200" dirty="0">
                          <a:latin typeface="FS Magistral Bold" panose="020B0804030204080304" pitchFamily="34" charset="0"/>
                        </a:rPr>
                        <a:t> </a:t>
                      </a:r>
                      <a:r>
                        <a:rPr lang="en-US" sz="1200" dirty="0" err="1">
                          <a:latin typeface="FS Magistral Bold" panose="020B0804030204080304" pitchFamily="34" charset="0"/>
                        </a:rPr>
                        <a:t>năng</a:t>
                      </a:r>
                      <a:endParaRPr lang="en-US" sz="1200" dirty="0">
                        <a:latin typeface="FS Magistral Bold" panose="020B0804030204080304" pitchFamily="34"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dirty="0" err="1">
                          <a:latin typeface="FS Magistral Bold" panose="020B0804030204080304" pitchFamily="34" charset="0"/>
                        </a:rPr>
                        <a:t>Tính</a:t>
                      </a:r>
                      <a:r>
                        <a:rPr lang="en-US" sz="1200" dirty="0">
                          <a:latin typeface="FS Magistral Bold" panose="020B0804030204080304" pitchFamily="34" charset="0"/>
                        </a:rPr>
                        <a:t> </a:t>
                      </a:r>
                      <a:r>
                        <a:rPr lang="en-US" sz="1200" dirty="0" err="1">
                          <a:latin typeface="FS Magistral Bold" panose="020B0804030204080304" pitchFamily="34" charset="0"/>
                        </a:rPr>
                        <a:t>năng</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dirty="0" err="1">
                          <a:latin typeface="FS Magistral Bold" panose="020B0804030204080304" pitchFamily="34" charset="0"/>
                        </a:rPr>
                        <a:t>Kênh</a:t>
                      </a:r>
                      <a:r>
                        <a:rPr lang="en-US" sz="1200" dirty="0">
                          <a:latin typeface="FS Magistral Bold" panose="020B0804030204080304" pitchFamily="34" charset="0"/>
                        </a:rPr>
                        <a:t> </a:t>
                      </a:r>
                      <a:r>
                        <a:rPr lang="en-US" sz="1200" dirty="0" err="1">
                          <a:latin typeface="FS Magistral Bold" panose="020B0804030204080304" pitchFamily="34" charset="0"/>
                        </a:rPr>
                        <a:t>triển</a:t>
                      </a:r>
                      <a:r>
                        <a:rPr lang="en-US" sz="1200" dirty="0">
                          <a:latin typeface="FS Magistral Bold" panose="020B0804030204080304" pitchFamily="34" charset="0"/>
                        </a:rPr>
                        <a:t> </a:t>
                      </a:r>
                      <a:r>
                        <a:rPr lang="en-US" sz="1200" dirty="0" err="1">
                          <a:latin typeface="FS Magistral Bold" panose="020B0804030204080304" pitchFamily="34" charset="0"/>
                        </a:rPr>
                        <a:t>khai</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dirty="0">
                          <a:latin typeface="FS Magistral Bold" panose="020B0804030204080304" pitchFamily="34" charset="0"/>
                        </a:rPr>
                        <a:t>Giao </a:t>
                      </a:r>
                      <a:r>
                        <a:rPr lang="en-US" sz="1200" dirty="0" err="1">
                          <a:latin typeface="FS Magistral Bold" panose="020B0804030204080304" pitchFamily="34" charset="0"/>
                        </a:rPr>
                        <a:t>diện</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gridSpan="2">
                  <a:txBody>
                    <a:bodyPr/>
                    <a:lstStyle/>
                    <a:p>
                      <a:pPr algn="ctr"/>
                      <a:r>
                        <a:rPr lang="en-US" sz="1200" dirty="0" err="1">
                          <a:latin typeface="FS Magistral Bold" panose="020B0804030204080304" pitchFamily="34" charset="0"/>
                        </a:rPr>
                        <a:t>Phương</a:t>
                      </a:r>
                      <a:r>
                        <a:rPr lang="en-US" sz="1200" dirty="0">
                          <a:latin typeface="FS Magistral Bold" panose="020B0804030204080304" pitchFamily="34" charset="0"/>
                        </a:rPr>
                        <a:t> </a:t>
                      </a:r>
                      <a:r>
                        <a:rPr lang="en-US" sz="1200" dirty="0" err="1">
                          <a:latin typeface="FS Magistral Bold" panose="020B0804030204080304" pitchFamily="34" charset="0"/>
                        </a:rPr>
                        <a:t>thức</a:t>
                      </a:r>
                      <a:r>
                        <a:rPr lang="en-US" sz="1200" dirty="0">
                          <a:latin typeface="FS Magistral Bold" panose="020B0804030204080304" pitchFamily="34" charset="0"/>
                        </a:rPr>
                        <a:t> </a:t>
                      </a:r>
                      <a:r>
                        <a:rPr lang="en-US" sz="1200" dirty="0" err="1">
                          <a:latin typeface="FS Magistral Bold" panose="020B0804030204080304" pitchFamily="34" charset="0"/>
                        </a:rPr>
                        <a:t>tương</a:t>
                      </a:r>
                      <a:r>
                        <a:rPr lang="en-US" sz="1200" dirty="0">
                          <a:latin typeface="FS Magistral Bold" panose="020B0804030204080304" pitchFamily="34" charset="0"/>
                        </a:rPr>
                        <a:t> </a:t>
                      </a:r>
                      <a:r>
                        <a:rPr lang="en-US" sz="1200" dirty="0" err="1">
                          <a:latin typeface="FS Magistral Bold" panose="020B0804030204080304" pitchFamily="34" charset="0"/>
                        </a:rPr>
                        <a:t>tác</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B02929"/>
                    </a:solidFill>
                  </a:tcPr>
                </a:tc>
                <a:tc h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dirty="0" err="1">
                          <a:latin typeface="FS Magistral Bold" panose="020B0804030204080304" pitchFamily="34" charset="0"/>
                        </a:rPr>
                        <a:t>Ví</a:t>
                      </a:r>
                      <a:r>
                        <a:rPr lang="en-US" sz="1200" dirty="0">
                          <a:latin typeface="FS Magistral Bold" panose="020B0804030204080304" pitchFamily="34" charset="0"/>
                        </a:rPr>
                        <a:t> </a:t>
                      </a:r>
                      <a:r>
                        <a:rPr lang="en-US" sz="1200" dirty="0" err="1">
                          <a:latin typeface="FS Magistral Bold" panose="020B0804030204080304" pitchFamily="34" charset="0"/>
                        </a:rPr>
                        <a:t>dụ</a:t>
                      </a:r>
                      <a:r>
                        <a:rPr lang="en-US" sz="1200" dirty="0">
                          <a:latin typeface="FS Magistral Bold" panose="020B0804030204080304" pitchFamily="34" charset="0"/>
                        </a:rPr>
                        <a:t> Input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dirty="0" err="1">
                          <a:latin typeface="FS Magistral Bold" panose="020B0804030204080304" pitchFamily="34" charset="0"/>
                        </a:rPr>
                        <a:t>Ví</a:t>
                      </a:r>
                      <a:r>
                        <a:rPr lang="en-US" sz="1200" dirty="0">
                          <a:latin typeface="FS Magistral Bold" panose="020B0804030204080304" pitchFamily="34" charset="0"/>
                        </a:rPr>
                        <a:t> </a:t>
                      </a:r>
                      <a:r>
                        <a:rPr lang="en-US" sz="1200" dirty="0" err="1">
                          <a:latin typeface="FS Magistral Bold" panose="020B0804030204080304" pitchFamily="34" charset="0"/>
                        </a:rPr>
                        <a:t>dụ</a:t>
                      </a:r>
                      <a:r>
                        <a:rPr lang="en-US" sz="1200" dirty="0">
                          <a:latin typeface="FS Magistral Bold" panose="020B0804030204080304" pitchFamily="34" charset="0"/>
                        </a:rPr>
                        <a:t> Output</a:t>
                      </a:r>
                    </a:p>
                  </a:txBody>
                  <a:tcPr anchor="ctr">
                    <a:lnL w="12700" cap="flat" cmpd="sng" algn="ctr">
                      <a:solidFill>
                        <a:schemeClr val="bg1"/>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2330303233"/>
                  </a:ext>
                </a:extLst>
              </a:tr>
              <a:tr h="512514">
                <a:tc vMerge="1">
                  <a:txBody>
                    <a:bodyPr/>
                    <a:lstStyle/>
                    <a:p>
                      <a:pPr algn="ctr"/>
                      <a:endParaRPr lang="en-US" sz="1200" dirty="0">
                        <a:latin typeface="FS Magistral Bold" panose="020B0804030204080304" pitchFamily="34"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200" dirty="0">
                          <a:solidFill>
                            <a:schemeClr val="bg1"/>
                          </a:solidFill>
                          <a:latin typeface="FS Magistral Bold" panose="020B0804030204080304" pitchFamily="34" charset="0"/>
                        </a:rPr>
                        <a:t>Input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200" dirty="0">
                          <a:solidFill>
                            <a:schemeClr val="bg1"/>
                          </a:solidFill>
                          <a:latin typeface="FS Magistral Bold" panose="020B0804030204080304" pitchFamily="34" charset="0"/>
                        </a:rPr>
                        <a:t>Output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384761073"/>
                  </a:ext>
                </a:extLst>
              </a:tr>
              <a:tr h="2049255">
                <a:tc rowSpan="2">
                  <a:txBody>
                    <a:bodyPr/>
                    <a:lstStyle/>
                    <a:p>
                      <a:pPr algn="ctr"/>
                      <a:r>
                        <a:rPr lang="en-US" sz="1200" dirty="0" err="1">
                          <a:latin typeface="PF BeauSans Pro" panose="02000500000000020004" pitchFamily="2" charset="0"/>
                        </a:rPr>
                        <a:t>Tạo</a:t>
                      </a:r>
                      <a:r>
                        <a:rPr lang="en-US" sz="1200" dirty="0">
                          <a:latin typeface="PF BeauSans Pro" panose="02000500000000020004" pitchFamily="2" charset="0"/>
                        </a:rPr>
                        <a:t> </a:t>
                      </a:r>
                      <a:r>
                        <a:rPr lang="en-US" sz="1200" dirty="0" err="1">
                          <a:latin typeface="PF BeauSans Pro" panose="02000500000000020004" pitchFamily="2" charset="0"/>
                        </a:rPr>
                        <a:t>nội</a:t>
                      </a:r>
                      <a:r>
                        <a:rPr lang="en-US" sz="1200" dirty="0">
                          <a:latin typeface="PF BeauSans Pro" panose="02000500000000020004" pitchFamily="2" charset="0"/>
                        </a:rPr>
                        <a:t> dung</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Tạo</a:t>
                      </a:r>
                      <a:r>
                        <a:rPr lang="en-US" sz="1200" dirty="0">
                          <a:latin typeface="PF BeauSans Pro" panose="02000500000000020004" pitchFamily="2" charset="0"/>
                        </a:rPr>
                        <a:t> video </a:t>
                      </a:r>
                      <a:r>
                        <a:rPr lang="en-US" sz="1200" dirty="0" err="1">
                          <a:latin typeface="PF BeauSans Pro" panose="02000500000000020004" pitchFamily="2" charset="0"/>
                        </a:rPr>
                        <a:t>truyền</a:t>
                      </a:r>
                      <a:r>
                        <a:rPr lang="en-US" sz="1200" dirty="0">
                          <a:latin typeface="PF BeauSans Pro" panose="02000500000000020004" pitchFamily="2" charset="0"/>
                        </a:rPr>
                        <a:t> </a:t>
                      </a:r>
                      <a:r>
                        <a:rPr lang="en-US" sz="1200" dirty="0" err="1">
                          <a:latin typeface="PF BeauSans Pro" panose="02000500000000020004" pitchFamily="2" charset="0"/>
                        </a:rPr>
                        <a:t>thông</a:t>
                      </a:r>
                      <a:r>
                        <a:rPr lang="en-US" sz="1200" dirty="0">
                          <a:latin typeface="PF BeauSans Pro" panose="02000500000000020004" pitchFamily="2" charset="0"/>
                        </a:rPr>
                        <a:t>, </a:t>
                      </a:r>
                      <a:r>
                        <a:rPr lang="en-US" sz="1200" dirty="0" err="1">
                          <a:latin typeface="PF BeauSans Pro" panose="02000500000000020004" pitchFamily="2" charset="0"/>
                        </a:rPr>
                        <a:t>quảng</a:t>
                      </a:r>
                      <a:r>
                        <a:rPr lang="en-US" sz="1200" dirty="0">
                          <a:latin typeface="PF BeauSans Pro" panose="02000500000000020004" pitchFamily="2" charset="0"/>
                        </a:rPr>
                        <a:t> </a:t>
                      </a:r>
                      <a:r>
                        <a:rPr lang="en-US" sz="1200" dirty="0" err="1">
                          <a:latin typeface="PF BeauSans Pro" panose="02000500000000020004" pitchFamily="2" charset="0"/>
                        </a:rPr>
                        <a:t>bá</a:t>
                      </a:r>
                      <a:r>
                        <a:rPr lang="en-US" sz="1200" dirty="0">
                          <a:latin typeface="PF BeauSans Pro" panose="02000500000000020004" pitchFamily="2" charset="0"/>
                        </a:rPr>
                        <a:t> </a:t>
                      </a:r>
                      <a:r>
                        <a:rPr lang="en-US" sz="1200" dirty="0" err="1">
                          <a:latin typeface="PF BeauSans Pro" panose="02000500000000020004" pitchFamily="2" charset="0"/>
                        </a:rPr>
                        <a:t>sản</a:t>
                      </a:r>
                      <a:r>
                        <a:rPr lang="en-US" sz="1200" dirty="0">
                          <a:latin typeface="PF BeauSans Pro" panose="02000500000000020004" pitchFamily="2" charset="0"/>
                        </a:rPr>
                        <a:t> </a:t>
                      </a:r>
                      <a:r>
                        <a:rPr lang="en-US" sz="1200" dirty="0" err="1">
                          <a:latin typeface="PF BeauSans Pro" panose="02000500000000020004" pitchFamily="2" charset="0"/>
                        </a:rPr>
                        <a:t>phẩm</a:t>
                      </a:r>
                      <a:r>
                        <a:rPr lang="en-US" sz="1200" dirty="0">
                          <a:latin typeface="PF BeauSans Pro" panose="02000500000000020004" pitchFamily="2" charset="0"/>
                        </a:rPr>
                        <a:t>, CSKH</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en-US" sz="1200" dirty="0">
                          <a:latin typeface="PF BeauSans Pro" panose="02000500000000020004" pitchFamily="2" charset="0"/>
                        </a:rPr>
                        <a:t>D</a:t>
                      </a:r>
                      <a:r>
                        <a:rPr lang="vi-VN" sz="1200" dirty="0">
                          <a:latin typeface="PF BeauSans Pro" panose="02000500000000020004" pitchFamily="2" charset="0"/>
                        </a:rPr>
                        <a:t>ạng drag-and-drop</a:t>
                      </a:r>
                      <a:r>
                        <a:rPr lang="en-US" sz="1200" dirty="0">
                          <a:latin typeface="PF BeauSans Pro" panose="02000500000000020004" pitchFamily="2" charset="0"/>
                        </a:rPr>
                        <a:t> </a:t>
                      </a:r>
                      <a:r>
                        <a:rPr lang="vi-VN" sz="1200" dirty="0">
                          <a:latin typeface="PF BeauSans Pro" panose="02000500000000020004" pitchFamily="2" charset="0"/>
                        </a:rPr>
                        <a:t>hình ảnh, video và chọn hiệu ứng từ thư viện.</a:t>
                      </a:r>
                    </a:p>
                    <a:p>
                      <a:pPr marL="171450" indent="-171450" algn="l">
                        <a:buFont typeface="PF BeauSans Pro" panose="02000500000000020004" pitchFamily="2" charset="0"/>
                        <a:buChar char="–"/>
                      </a:pPr>
                      <a:r>
                        <a:rPr lang="vi-VN" sz="1200" dirty="0">
                          <a:latin typeface="PF BeauSans Pro" panose="02000500000000020004" pitchFamily="2" charset="0"/>
                        </a:rPr>
                        <a:t>Hỗ trợ preview trực tiếp để xem thay đổi ngay lập tức.</a:t>
                      </a:r>
                    </a:p>
                    <a:p>
                      <a:pPr marL="171450" indent="-171450" algn="l">
                        <a:buFont typeface="PF BeauSans Pro" panose="02000500000000020004" pitchFamily="2" charset="0"/>
                        <a:buChar char="–"/>
                      </a:pPr>
                      <a:r>
                        <a:rPr lang="vi-VN" sz="1200" dirty="0">
                          <a:latin typeface="PF BeauSans Pro" panose="02000500000000020004" pitchFamily="2" charset="0"/>
                        </a:rPr>
                        <a:t>Các thanh công cụ tối giản để chỉnh sửa hiệu ứng, chọn mẫu template, thêm phụ đề với AI gợi ý</a:t>
                      </a:r>
                      <a:r>
                        <a:rPr lang="en-US" sz="1200" dirty="0">
                          <a:latin typeface="PF BeauSans Pro" panose="02000500000000020004" pitchFamily="2" charset="0"/>
                        </a:rPr>
                        <a:t> </a:t>
                      </a:r>
                      <a:r>
                        <a:rPr lang="en-US" sz="1200" dirty="0" err="1">
                          <a:latin typeface="PF BeauSans Pro" panose="02000500000000020004" pitchFamily="2" charset="0"/>
                        </a:rPr>
                        <a:t>v.v</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Tạo</a:t>
                      </a:r>
                      <a:r>
                        <a:rPr lang="en-US" sz="1200" dirty="0">
                          <a:latin typeface="PF BeauSans Pro" panose="02000500000000020004" pitchFamily="2" charset="0"/>
                        </a:rPr>
                        <a:t> </a:t>
                      </a:r>
                      <a:r>
                        <a:rPr lang="en-US" sz="1200" dirty="0" err="1">
                          <a:latin typeface="PF BeauSans Pro" panose="02000500000000020004" pitchFamily="2" charset="0"/>
                        </a:rPr>
                        <a:t>nội</a:t>
                      </a:r>
                      <a:r>
                        <a:rPr lang="en-US" sz="1200" dirty="0">
                          <a:latin typeface="PF BeauSans Pro" panose="02000500000000020004" pitchFamily="2" charset="0"/>
                        </a:rPr>
                        <a:t> dung </a:t>
                      </a:r>
                      <a:r>
                        <a:rPr lang="en-US" sz="1200" dirty="0" err="1">
                          <a:latin typeface="PF BeauSans Pro" panose="02000500000000020004" pitchFamily="2" charset="0"/>
                        </a:rPr>
                        <a:t>bằng</a:t>
                      </a:r>
                      <a:r>
                        <a:rPr lang="en-US" sz="1200" dirty="0">
                          <a:latin typeface="PF BeauSans Pro" panose="02000500000000020004" pitchFamily="2" charset="0"/>
                        </a:rPr>
                        <a:t> </a:t>
                      </a:r>
                      <a:r>
                        <a:rPr lang="en-US" sz="1200" dirty="0" err="1">
                          <a:latin typeface="PF BeauSans Pro" panose="02000500000000020004" pitchFamily="2" charset="0"/>
                        </a:rPr>
                        <a:t>kéo-thả</a:t>
                      </a:r>
                      <a:r>
                        <a:rPr lang="vi-VN" sz="1200" dirty="0">
                          <a:latin typeface="PF BeauSans Pro" panose="02000500000000020004" pitchFamily="2" charset="0"/>
                        </a:rPr>
                        <a:t> dựa trên văn bản mô tả, hình ảnh, video clip</a:t>
                      </a:r>
                      <a:r>
                        <a:rPr lang="en-US" sz="1200" dirty="0">
                          <a:latin typeface="PF BeauSans Pro" panose="02000500000000020004" pitchFamily="2" charset="0"/>
                        </a:rPr>
                        <a:t>, </a:t>
                      </a:r>
                      <a:r>
                        <a:rPr lang="en-US" sz="1200" dirty="0" err="1">
                          <a:latin typeface="PF BeauSans Pro" panose="02000500000000020004" pitchFamily="2" charset="0"/>
                        </a:rPr>
                        <a:t>chọn</a:t>
                      </a:r>
                      <a:r>
                        <a:rPr lang="en-US" sz="1200" dirty="0">
                          <a:latin typeface="PF BeauSans Pro" panose="02000500000000020004" pitchFamily="2" charset="0"/>
                        </a:rPr>
                        <a:t> </a:t>
                      </a:r>
                      <a:r>
                        <a:rPr lang="en-US" sz="1200" dirty="0" err="1">
                          <a:latin typeface="PF BeauSans Pro" panose="02000500000000020004" pitchFamily="2" charset="0"/>
                        </a:rPr>
                        <a:t>hiệu</a:t>
                      </a:r>
                      <a:r>
                        <a:rPr lang="en-US" sz="1200" dirty="0">
                          <a:latin typeface="PF BeauSans Pro" panose="02000500000000020004" pitchFamily="2" charset="0"/>
                        </a:rPr>
                        <a:t> </a:t>
                      </a:r>
                      <a:r>
                        <a:rPr lang="vi-VN" sz="1200" dirty="0">
                          <a:latin typeface="PF BeauSans Pro" panose="02000500000000020004" pitchFamily="2" charset="0"/>
                        </a:rPr>
                        <a:t>ứng,</a:t>
                      </a:r>
                      <a:r>
                        <a:rPr lang="en-US" sz="1200" dirty="0">
                          <a:latin typeface="PF BeauSans Pro" panose="02000500000000020004" pitchFamily="2" charset="0"/>
                        </a:rPr>
                        <a:t> </a:t>
                      </a:r>
                      <a:r>
                        <a:rPr lang="en-US" sz="1200" dirty="0" err="1">
                          <a:latin typeface="PF BeauSans Pro" panose="02000500000000020004" pitchFamily="2" charset="0"/>
                        </a:rPr>
                        <a:t>thêm</a:t>
                      </a:r>
                      <a:r>
                        <a:rPr lang="en-US" sz="1200" dirty="0">
                          <a:latin typeface="PF BeauSans Pro" panose="02000500000000020004" pitchFamily="2" charset="0"/>
                        </a:rPr>
                        <a:t> template</a:t>
                      </a:r>
                      <a:r>
                        <a:rPr lang="vi-VN" sz="1200" dirty="0">
                          <a:latin typeface="PF BeauSans Pro" panose="02000500000000020004" pitchFamily="2" charset="0"/>
                        </a:rPr>
                        <a:t> và phụ đề</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Video </a:t>
                      </a:r>
                      <a:r>
                        <a:rPr lang="en-US" sz="1200" dirty="0" err="1">
                          <a:latin typeface="PF BeauSans Pro" panose="02000500000000020004" pitchFamily="2" charset="0"/>
                        </a:rPr>
                        <a:t>hoàn</a:t>
                      </a:r>
                      <a:r>
                        <a:rPr lang="en-US" sz="1200" dirty="0">
                          <a:latin typeface="PF BeauSans Pro" panose="02000500000000020004" pitchFamily="2" charset="0"/>
                        </a:rPr>
                        <a:t> </a:t>
                      </a:r>
                      <a:r>
                        <a:rPr lang="en-US" sz="1200" dirty="0" err="1">
                          <a:latin typeface="PF BeauSans Pro" panose="02000500000000020004" pitchFamily="2" charset="0"/>
                        </a:rPr>
                        <a:t>chỉnh</a:t>
                      </a:r>
                      <a:r>
                        <a:rPr lang="en-US" sz="1200" dirty="0">
                          <a:latin typeface="PF BeauSans Pro" panose="02000500000000020004" pitchFamily="2" charset="0"/>
                        </a:rPr>
                        <a:t> </a:t>
                      </a:r>
                      <a:r>
                        <a:rPr lang="en-US" sz="1200" dirty="0" err="1">
                          <a:latin typeface="PF BeauSans Pro" panose="02000500000000020004" pitchFamily="2" charset="0"/>
                        </a:rPr>
                        <a:t>với</a:t>
                      </a:r>
                      <a:r>
                        <a:rPr lang="en-US" sz="1200" dirty="0">
                          <a:latin typeface="PF BeauSans Pro" panose="02000500000000020004" pitchFamily="2" charset="0"/>
                        </a:rPr>
                        <a:t> </a:t>
                      </a:r>
                      <a:r>
                        <a:rPr lang="en-US" sz="1200" dirty="0" err="1">
                          <a:latin typeface="PF BeauSans Pro" panose="02000500000000020004" pitchFamily="2" charset="0"/>
                        </a:rPr>
                        <a:t>hiệu</a:t>
                      </a:r>
                      <a:r>
                        <a:rPr lang="en-US" sz="1200" dirty="0">
                          <a:latin typeface="PF BeauSans Pro" panose="02000500000000020004" pitchFamily="2" charset="0"/>
                        </a:rPr>
                        <a:t> </a:t>
                      </a:r>
                      <a:r>
                        <a:rPr lang="en-US" sz="1200" dirty="0" err="1">
                          <a:latin typeface="PF BeauSans Pro" panose="02000500000000020004" pitchFamily="2" charset="0"/>
                        </a:rPr>
                        <a:t>ứng</a:t>
                      </a:r>
                      <a:r>
                        <a:rPr lang="en-US" sz="1200" dirty="0">
                          <a:latin typeface="PF BeauSans Pro" panose="02000500000000020004" pitchFamily="2" charset="0"/>
                        </a:rPr>
                        <a:t>, </a:t>
                      </a:r>
                      <a:r>
                        <a:rPr lang="en-US" sz="1200" dirty="0" err="1">
                          <a:latin typeface="PF BeauSans Pro" panose="02000500000000020004" pitchFamily="2" charset="0"/>
                        </a:rPr>
                        <a:t>nhạc</a:t>
                      </a:r>
                      <a:r>
                        <a:rPr lang="en-US" sz="1200" dirty="0">
                          <a:latin typeface="PF BeauSans Pro" panose="02000500000000020004" pitchFamily="2" charset="0"/>
                        </a:rPr>
                        <a:t> </a:t>
                      </a:r>
                      <a:r>
                        <a:rPr lang="en-US" sz="1200" dirty="0" err="1">
                          <a:latin typeface="PF BeauSans Pro" panose="02000500000000020004" pitchFamily="2" charset="0"/>
                        </a:rPr>
                        <a:t>nền</a:t>
                      </a:r>
                      <a:r>
                        <a:rPr lang="en-US" sz="1200" dirty="0">
                          <a:latin typeface="PF BeauSans Pro" panose="02000500000000020004" pitchFamily="2" charset="0"/>
                        </a:rPr>
                        <a:t>, </a:t>
                      </a:r>
                      <a:r>
                        <a:rPr lang="en-US" sz="1200" dirty="0" err="1">
                          <a:latin typeface="PF BeauSans Pro" panose="02000500000000020004" pitchFamily="2" charset="0"/>
                        </a:rPr>
                        <a:t>phụ</a:t>
                      </a:r>
                      <a:r>
                        <a:rPr lang="en-US" sz="1200" dirty="0">
                          <a:latin typeface="PF BeauSans Pro" panose="02000500000000020004" pitchFamily="2" charset="0"/>
                        </a:rPr>
                        <a:t> </a:t>
                      </a:r>
                      <a:r>
                        <a:rPr lang="en-US" sz="1200" dirty="0" err="1">
                          <a:latin typeface="PF BeauSans Pro" panose="02000500000000020004" pitchFamily="2" charset="0"/>
                        </a:rPr>
                        <a:t>đề</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Tx/>
                        <a:buChar char="-"/>
                      </a:pPr>
                      <a:r>
                        <a:rPr lang="vi-VN" sz="1200" dirty="0">
                          <a:latin typeface="PF BeauSans Pro" panose="02000500000000020004" pitchFamily="2" charset="0"/>
                        </a:rPr>
                        <a:t>Mô tả: </a:t>
                      </a:r>
                      <a:r>
                        <a:rPr lang="en-US" sz="1200" dirty="0">
                          <a:latin typeface="PF BeauSans Pro" panose="02000500000000020004" pitchFamily="2" charset="0"/>
                        </a:rPr>
                        <a:t>'Video </a:t>
                      </a:r>
                      <a:r>
                        <a:rPr lang="en-US" sz="1200" dirty="0" err="1">
                          <a:latin typeface="PF BeauSans Pro" panose="02000500000000020004" pitchFamily="2" charset="0"/>
                        </a:rPr>
                        <a:t>quảng</a:t>
                      </a:r>
                      <a:r>
                        <a:rPr lang="en-US" sz="1200" dirty="0">
                          <a:latin typeface="PF BeauSans Pro" panose="02000500000000020004" pitchFamily="2" charset="0"/>
                        </a:rPr>
                        <a:t> </a:t>
                      </a:r>
                      <a:r>
                        <a:rPr lang="en-US" sz="1200" dirty="0" err="1">
                          <a:latin typeface="PF BeauSans Pro" panose="02000500000000020004" pitchFamily="2" charset="0"/>
                        </a:rPr>
                        <a:t>bá</a:t>
                      </a:r>
                      <a:r>
                        <a:rPr lang="en-US" sz="1200" dirty="0">
                          <a:latin typeface="PF BeauSans Pro" panose="02000500000000020004" pitchFamily="2" charset="0"/>
                        </a:rPr>
                        <a:t> </a:t>
                      </a:r>
                      <a:r>
                        <a:rPr lang="en-US" sz="1200" dirty="0" err="1">
                          <a:latin typeface="PF BeauSans Pro" panose="02000500000000020004" pitchFamily="2" charset="0"/>
                        </a:rPr>
                        <a:t>sản</a:t>
                      </a:r>
                      <a:r>
                        <a:rPr lang="en-US" sz="1200" dirty="0">
                          <a:latin typeface="PF BeauSans Pro" panose="02000500000000020004" pitchFamily="2" charset="0"/>
                        </a:rPr>
                        <a:t> </a:t>
                      </a:r>
                      <a:r>
                        <a:rPr lang="en-US" sz="1200" dirty="0" err="1">
                          <a:latin typeface="PF BeauSans Pro" panose="02000500000000020004" pitchFamily="2" charset="0"/>
                        </a:rPr>
                        <a:t>phẩm</a:t>
                      </a:r>
                      <a:r>
                        <a:rPr lang="en-US" sz="1200" dirty="0">
                          <a:latin typeface="PF BeauSans Pro" panose="02000500000000020004" pitchFamily="2" charset="0"/>
                        </a:rPr>
                        <a:t> A’</a:t>
                      </a:r>
                      <a:endParaRPr lang="vi-VN" sz="1200" dirty="0">
                        <a:latin typeface="PF BeauSans Pro" panose="02000500000000020004" pitchFamily="2" charset="0"/>
                      </a:endParaRPr>
                    </a:p>
                    <a:p>
                      <a:pPr marL="171450" indent="-171450" algn="l">
                        <a:buFontTx/>
                        <a:buChar char="-"/>
                      </a:pPr>
                      <a:r>
                        <a:rPr lang="vi-VN" sz="1200" dirty="0">
                          <a:latin typeface="PF BeauSans Pro" panose="02000500000000020004" pitchFamily="2" charset="0"/>
                        </a:rPr>
                        <a:t>Kéo – thả hình ảnh: </a:t>
                      </a:r>
                      <a:r>
                        <a:rPr lang="en-US" sz="1200" dirty="0">
                          <a:latin typeface="PF BeauSans Pro" panose="02000500000000020004" pitchFamily="2" charset="0"/>
                        </a:rPr>
                        <a:t>'</a:t>
                      </a:r>
                      <a:r>
                        <a:rPr lang="en-US" sz="1200" dirty="0" err="1">
                          <a:latin typeface="PF BeauSans Pro" panose="02000500000000020004" pitchFamily="2" charset="0"/>
                        </a:rPr>
                        <a:t>Hình</a:t>
                      </a:r>
                      <a:r>
                        <a:rPr lang="en-US" sz="1200" dirty="0">
                          <a:latin typeface="PF BeauSans Pro" panose="02000500000000020004" pitchFamily="2" charset="0"/>
                        </a:rPr>
                        <a:t> </a:t>
                      </a:r>
                      <a:r>
                        <a:rPr lang="en-US" sz="1200" dirty="0" err="1">
                          <a:latin typeface="PF BeauSans Pro" panose="02000500000000020004" pitchFamily="2" charset="0"/>
                        </a:rPr>
                        <a:t>ảnh</a:t>
                      </a:r>
                      <a:r>
                        <a:rPr lang="en-US" sz="1200" dirty="0">
                          <a:latin typeface="PF BeauSans Pro" panose="02000500000000020004" pitchFamily="2" charset="0"/>
                        </a:rPr>
                        <a:t> </a:t>
                      </a:r>
                      <a:r>
                        <a:rPr lang="en-US" sz="1200" dirty="0" err="1">
                          <a:latin typeface="PF BeauSans Pro" panose="02000500000000020004" pitchFamily="2" charset="0"/>
                        </a:rPr>
                        <a:t>sản</a:t>
                      </a:r>
                      <a:r>
                        <a:rPr lang="en-US" sz="1200" dirty="0">
                          <a:latin typeface="PF BeauSans Pro" panose="02000500000000020004" pitchFamily="2" charset="0"/>
                        </a:rPr>
                        <a:t> </a:t>
                      </a:r>
                      <a:r>
                        <a:rPr lang="en-US" sz="1200" dirty="0" err="1">
                          <a:latin typeface="PF BeauSans Pro" panose="02000500000000020004" pitchFamily="2" charset="0"/>
                        </a:rPr>
                        <a:t>phẩm</a:t>
                      </a:r>
                      <a:r>
                        <a:rPr lang="en-US" sz="1200" dirty="0">
                          <a:latin typeface="PF BeauSans Pro" panose="02000500000000020004" pitchFamily="2" charset="0"/>
                        </a:rPr>
                        <a:t>’</a:t>
                      </a:r>
                      <a:endParaRPr lang="vi-VN" sz="1200" dirty="0">
                        <a:latin typeface="PF BeauSans Pro" panose="02000500000000020004" pitchFamily="2" charset="0"/>
                      </a:endParaRPr>
                    </a:p>
                    <a:p>
                      <a:pPr marL="171450" indent="-171450" algn="l">
                        <a:buFontTx/>
                        <a:buChar char="-"/>
                      </a:pPr>
                      <a:r>
                        <a:rPr lang="vi-VN" sz="1200" dirty="0">
                          <a:latin typeface="PF BeauSans Pro" panose="02000500000000020004" pitchFamily="2" charset="0"/>
                        </a:rPr>
                        <a:t>C</a:t>
                      </a:r>
                      <a:r>
                        <a:rPr lang="en-US" sz="1200" dirty="0" err="1">
                          <a:latin typeface="PF BeauSans Pro" panose="02000500000000020004" pitchFamily="2" charset="0"/>
                        </a:rPr>
                        <a:t>họn</a:t>
                      </a:r>
                      <a:r>
                        <a:rPr lang="en-US" sz="1200" dirty="0">
                          <a:latin typeface="PF BeauSans Pro" panose="02000500000000020004" pitchFamily="2" charset="0"/>
                        </a:rPr>
                        <a:t> </a:t>
                      </a:r>
                      <a:r>
                        <a:rPr lang="en-US" sz="1200" dirty="0" err="1">
                          <a:latin typeface="PF BeauSans Pro" panose="02000500000000020004" pitchFamily="2" charset="0"/>
                        </a:rPr>
                        <a:t>hiệu</a:t>
                      </a:r>
                      <a:r>
                        <a:rPr lang="en-US" sz="1200" dirty="0">
                          <a:latin typeface="PF BeauSans Pro" panose="02000500000000020004" pitchFamily="2" charset="0"/>
                        </a:rPr>
                        <a:t> </a:t>
                      </a:r>
                      <a:r>
                        <a:rPr lang="en-US" sz="1200" dirty="0" err="1">
                          <a:latin typeface="PF BeauSans Pro" panose="02000500000000020004" pitchFamily="2" charset="0"/>
                        </a:rPr>
                        <a:t>ứng</a:t>
                      </a:r>
                      <a:r>
                        <a:rPr lang="en-US" sz="1200" dirty="0">
                          <a:latin typeface="PF BeauSans Pro" panose="02000500000000020004" pitchFamily="2" charset="0"/>
                        </a:rPr>
                        <a:t> 'fade-in’ </a:t>
                      </a:r>
                      <a:endParaRPr lang="vi-VN" sz="1200" dirty="0">
                        <a:latin typeface="PF BeauSans Pro" panose="02000500000000020004" pitchFamily="2" charset="0"/>
                      </a:endParaRPr>
                    </a:p>
                    <a:p>
                      <a:pPr marL="171450" indent="-171450" algn="l">
                        <a:buFontTx/>
                        <a:buChar char="-"/>
                      </a:pPr>
                      <a:r>
                        <a:rPr lang="vi-VN" sz="1200" dirty="0">
                          <a:latin typeface="PF BeauSans Pro" panose="02000500000000020004" pitchFamily="2" charset="0"/>
                        </a:rPr>
                        <a:t>M</a:t>
                      </a:r>
                      <a:r>
                        <a:rPr lang="en-US" sz="1200" dirty="0" err="1">
                          <a:latin typeface="PF BeauSans Pro" panose="02000500000000020004" pitchFamily="2" charset="0"/>
                        </a:rPr>
                        <a:t>ẫu</a:t>
                      </a:r>
                      <a:r>
                        <a:rPr lang="vi-VN" sz="1200" dirty="0">
                          <a:latin typeface="PF BeauSans Pro" panose="02000500000000020004" pitchFamily="2" charset="0"/>
                        </a:rPr>
                        <a:t> template:</a:t>
                      </a:r>
                      <a:r>
                        <a:rPr lang="en-US" sz="1200" dirty="0">
                          <a:latin typeface="PF BeauSans Pro" panose="02000500000000020004" pitchFamily="2" charset="0"/>
                        </a:rPr>
                        <a:t> </a:t>
                      </a:r>
                      <a:r>
                        <a:rPr lang="en-US" sz="1200" dirty="0" err="1">
                          <a:latin typeface="PF BeauSans Pro" panose="02000500000000020004" pitchFamily="2" charset="0"/>
                        </a:rPr>
                        <a:t>số</a:t>
                      </a:r>
                      <a:r>
                        <a:rPr lang="en-US" sz="1200" dirty="0">
                          <a:latin typeface="PF BeauSans Pro" panose="02000500000000020004" pitchFamily="2" charset="0"/>
                        </a:rPr>
                        <a:t> 3</a:t>
                      </a:r>
                      <a:endParaRPr lang="vi-VN" sz="1200" dirty="0">
                        <a:latin typeface="PF BeauSans Pro" panose="02000500000000020004" pitchFamily="2" charset="0"/>
                      </a:endParaRPr>
                    </a:p>
                    <a:p>
                      <a:pPr marL="171450" indent="-171450" algn="l">
                        <a:buFontTx/>
                        <a:buChar char="-"/>
                      </a:pPr>
                      <a:r>
                        <a:rPr lang="vi-VN" sz="1200" dirty="0">
                          <a:latin typeface="PF BeauSans Pro" panose="02000500000000020004" pitchFamily="2" charset="0"/>
                        </a:rPr>
                        <a:t>Thêm phụ đề: ‘Có’</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Video </a:t>
                      </a:r>
                      <a:r>
                        <a:rPr lang="en-US" sz="1200" dirty="0" err="1">
                          <a:latin typeface="PF BeauSans Pro" panose="02000500000000020004" pitchFamily="2" charset="0"/>
                        </a:rPr>
                        <a:t>quảng</a:t>
                      </a:r>
                      <a:r>
                        <a:rPr lang="en-US" sz="1200" dirty="0">
                          <a:latin typeface="PF BeauSans Pro" panose="02000500000000020004" pitchFamily="2" charset="0"/>
                        </a:rPr>
                        <a:t> </a:t>
                      </a:r>
                      <a:r>
                        <a:rPr lang="en-US" sz="1200" dirty="0" err="1">
                          <a:latin typeface="PF BeauSans Pro" panose="02000500000000020004" pitchFamily="2" charset="0"/>
                        </a:rPr>
                        <a:t>bá</a:t>
                      </a:r>
                      <a:r>
                        <a:rPr lang="en-US" sz="1200" dirty="0">
                          <a:latin typeface="PF BeauSans Pro" panose="02000500000000020004" pitchFamily="2" charset="0"/>
                        </a:rPr>
                        <a:t> </a:t>
                      </a:r>
                      <a:r>
                        <a:rPr lang="en-US" sz="1200" dirty="0" err="1">
                          <a:latin typeface="PF BeauSans Pro" panose="02000500000000020004" pitchFamily="2" charset="0"/>
                        </a:rPr>
                        <a:t>sản</a:t>
                      </a:r>
                      <a:r>
                        <a:rPr lang="en-US" sz="1200" dirty="0">
                          <a:latin typeface="PF BeauSans Pro" panose="02000500000000020004" pitchFamily="2" charset="0"/>
                        </a:rPr>
                        <a:t> </a:t>
                      </a:r>
                      <a:r>
                        <a:rPr lang="en-US" sz="1200" dirty="0" err="1">
                          <a:latin typeface="PF BeauSans Pro" panose="02000500000000020004" pitchFamily="2" charset="0"/>
                        </a:rPr>
                        <a:t>phẩm</a:t>
                      </a:r>
                      <a:r>
                        <a:rPr lang="en-US" sz="1200" dirty="0">
                          <a:latin typeface="PF BeauSans Pro" panose="02000500000000020004" pitchFamily="2" charset="0"/>
                        </a:rPr>
                        <a:t> </a:t>
                      </a:r>
                      <a:r>
                        <a:rPr lang="en-US" sz="1200" dirty="0" err="1">
                          <a:latin typeface="PF BeauSans Pro" panose="02000500000000020004" pitchFamily="2" charset="0"/>
                        </a:rPr>
                        <a:t>với</a:t>
                      </a:r>
                      <a:r>
                        <a:rPr lang="en-US" sz="1200" dirty="0">
                          <a:latin typeface="PF BeauSans Pro" panose="02000500000000020004" pitchFamily="2" charset="0"/>
                        </a:rPr>
                        <a:t> </a:t>
                      </a:r>
                      <a:r>
                        <a:rPr lang="en-US" sz="1200" dirty="0" err="1">
                          <a:latin typeface="PF BeauSans Pro" panose="02000500000000020004" pitchFamily="2" charset="0"/>
                        </a:rPr>
                        <a:t>hiệu</a:t>
                      </a:r>
                      <a:r>
                        <a:rPr lang="en-US" sz="1200" dirty="0">
                          <a:latin typeface="PF BeauSans Pro" panose="02000500000000020004" pitchFamily="2" charset="0"/>
                        </a:rPr>
                        <a:t> </a:t>
                      </a:r>
                      <a:r>
                        <a:rPr lang="en-US" sz="1200" dirty="0" err="1">
                          <a:latin typeface="PF BeauSans Pro" panose="02000500000000020004" pitchFamily="2" charset="0"/>
                        </a:rPr>
                        <a:t>ứng</a:t>
                      </a:r>
                      <a:r>
                        <a:rPr lang="en-US" sz="1200" dirty="0">
                          <a:latin typeface="PF BeauSans Pro" panose="02000500000000020004" pitchFamily="2" charset="0"/>
                        </a:rPr>
                        <a:t> </a:t>
                      </a:r>
                      <a:r>
                        <a:rPr lang="en-US" sz="1200" dirty="0" err="1">
                          <a:latin typeface="PF BeauSans Pro" panose="02000500000000020004" pitchFamily="2" charset="0"/>
                        </a:rPr>
                        <a:t>chuyển</a:t>
                      </a:r>
                      <a:r>
                        <a:rPr lang="en-US" sz="1200" dirty="0">
                          <a:latin typeface="PF BeauSans Pro" panose="02000500000000020004" pitchFamily="2" charset="0"/>
                        </a:rPr>
                        <a:t> </a:t>
                      </a:r>
                      <a:r>
                        <a:rPr lang="en-US" sz="1200" dirty="0" err="1">
                          <a:latin typeface="PF BeauSans Pro" panose="02000500000000020004" pitchFamily="2" charset="0"/>
                        </a:rPr>
                        <a:t>động</a:t>
                      </a:r>
                      <a:r>
                        <a:rPr lang="en-US" sz="1200" dirty="0">
                          <a:latin typeface="PF BeauSans Pro" panose="02000500000000020004" pitchFamily="2" charset="0"/>
                        </a:rPr>
                        <a:t> </a:t>
                      </a:r>
                      <a:r>
                        <a:rPr lang="en-US" sz="1200" dirty="0" err="1">
                          <a:latin typeface="PF BeauSans Pro" panose="02000500000000020004" pitchFamily="2" charset="0"/>
                        </a:rPr>
                        <a:t>và</a:t>
                      </a:r>
                      <a:r>
                        <a:rPr lang="en-US" sz="1200" dirty="0">
                          <a:latin typeface="PF BeauSans Pro" panose="02000500000000020004" pitchFamily="2" charset="0"/>
                        </a:rPr>
                        <a:t> </a:t>
                      </a:r>
                      <a:r>
                        <a:rPr lang="en-US" sz="1200" dirty="0" err="1">
                          <a:latin typeface="PF BeauSans Pro" panose="02000500000000020004" pitchFamily="2" charset="0"/>
                        </a:rPr>
                        <a:t>nhạc</a:t>
                      </a:r>
                      <a:r>
                        <a:rPr lang="en-US" sz="1200" dirty="0">
                          <a:latin typeface="PF BeauSans Pro" panose="02000500000000020004" pitchFamily="2" charset="0"/>
                        </a:rPr>
                        <a:t> </a:t>
                      </a:r>
                      <a:r>
                        <a:rPr lang="en-US" sz="1200" dirty="0" err="1">
                          <a:latin typeface="PF BeauSans Pro" panose="02000500000000020004" pitchFamily="2" charset="0"/>
                        </a:rPr>
                        <a:t>nền</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1295250637"/>
                  </a:ext>
                </a:extLst>
              </a:tr>
              <a:tr h="1629905">
                <a:tc vMerge="1">
                  <a:txBody>
                    <a:bodyPr/>
                    <a:lstStyle/>
                    <a:p>
                      <a:pPr algn="ctr"/>
                      <a:endParaRPr lang="en-US" sz="120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Tạo</a:t>
                      </a:r>
                      <a:r>
                        <a:rPr lang="en-US" sz="1200" dirty="0">
                          <a:latin typeface="PF BeauSans Pro" panose="02000500000000020004" pitchFamily="2" charset="0"/>
                        </a:rPr>
                        <a:t> </a:t>
                      </a:r>
                      <a:r>
                        <a:rPr lang="en-US" sz="1200" dirty="0" err="1">
                          <a:latin typeface="PF BeauSans Pro" panose="02000500000000020004" pitchFamily="2" charset="0"/>
                        </a:rPr>
                        <a:t>bài</a:t>
                      </a:r>
                      <a:r>
                        <a:rPr lang="en-US" sz="1200" dirty="0">
                          <a:latin typeface="PF BeauSans Pro" panose="02000500000000020004" pitchFamily="2" charset="0"/>
                        </a:rPr>
                        <a:t> </a:t>
                      </a:r>
                      <a:r>
                        <a:rPr lang="en-US" sz="1200" dirty="0" err="1">
                          <a:latin typeface="PF BeauSans Pro" panose="02000500000000020004" pitchFamily="2" charset="0"/>
                        </a:rPr>
                        <a:t>viết</a:t>
                      </a:r>
                      <a:r>
                        <a:rPr lang="en-US" sz="1200" dirty="0">
                          <a:latin typeface="PF BeauSans Pro" panose="02000500000000020004" pitchFamily="2" charset="0"/>
                        </a:rPr>
                        <a:t>, </a:t>
                      </a:r>
                      <a:r>
                        <a:rPr lang="en-US" sz="1200" dirty="0" err="1">
                          <a:latin typeface="PF BeauSans Pro" panose="02000500000000020004" pitchFamily="2" charset="0"/>
                        </a:rPr>
                        <a:t>sinh</a:t>
                      </a:r>
                      <a:r>
                        <a:rPr lang="en-US" sz="1200" dirty="0">
                          <a:latin typeface="PF BeauSans Pro" panose="02000500000000020004" pitchFamily="2" charset="0"/>
                        </a:rPr>
                        <a:t> </a:t>
                      </a:r>
                      <a:r>
                        <a:rPr lang="en-US" sz="1200" dirty="0" err="1">
                          <a:latin typeface="PF BeauSans Pro" panose="02000500000000020004" pitchFamily="2" charset="0"/>
                        </a:rPr>
                        <a:t>ảnh</a:t>
                      </a:r>
                      <a:r>
                        <a:rPr lang="vi-VN" sz="1200" dirty="0">
                          <a:latin typeface="PF BeauSans Pro" panose="02000500000000020004" pitchFamily="2" charset="0"/>
                        </a:rPr>
                        <a:t>,</a:t>
                      </a:r>
                      <a:r>
                        <a:rPr lang="en-US" sz="1200" dirty="0">
                          <a:latin typeface="PF BeauSans Pro" panose="02000500000000020004" pitchFamily="2" charset="0"/>
                        </a:rPr>
                        <a:t> </a:t>
                      </a:r>
                      <a:r>
                        <a:rPr lang="en-US" sz="1200" dirty="0" err="1">
                          <a:latin typeface="PF BeauSans Pro" panose="02000500000000020004" pitchFamily="2" charset="0"/>
                        </a:rPr>
                        <a:t>nhạc</a:t>
                      </a:r>
                      <a:r>
                        <a:rPr lang="vi-VN" sz="1200" dirty="0">
                          <a:latin typeface="PF BeauSans Pro" panose="02000500000000020004" pitchFamily="2" charset="0"/>
                        </a:rPr>
                        <a:t> và slide</a:t>
                      </a:r>
                      <a:r>
                        <a:rPr lang="en-US" sz="1200" dirty="0">
                          <a:latin typeface="PF BeauSans Pro" panose="02000500000000020004" pitchFamily="2" charset="0"/>
                        </a:rPr>
                        <a:t> </a:t>
                      </a:r>
                      <a:r>
                        <a:rPr lang="vi-VN" sz="1200" dirty="0">
                          <a:latin typeface="PF BeauSans Pro" panose="02000500000000020004" pitchFamily="2" charset="0"/>
                        </a:rPr>
                        <a:t>theo</a:t>
                      </a:r>
                      <a:r>
                        <a:rPr lang="en-US" sz="1200" dirty="0">
                          <a:latin typeface="PF BeauSans Pro" panose="02000500000000020004" pitchFamily="2" charset="0"/>
                        </a:rPr>
                        <a:t> </a:t>
                      </a:r>
                      <a:r>
                        <a:rPr lang="vi-VN" sz="1200" dirty="0">
                          <a:latin typeface="PF BeauSans Pro" panose="02000500000000020004" pitchFamily="2" charset="0"/>
                        </a:rPr>
                        <a:t>mô tả dạng text (command)</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vi-VN" sz="1200" dirty="0">
                          <a:latin typeface="PF BeauSans Pro" panose="02000500000000020004" pitchFamily="2" charset="0"/>
                        </a:rPr>
                        <a:t>Trường nhập văn bản với gợi ý prompt thông minh (AI sẽ hỗ trợ đề xuất).</a:t>
                      </a:r>
                    </a:p>
                    <a:p>
                      <a:pPr marL="171450" indent="-171450" algn="l">
                        <a:buFont typeface="PF BeauSans Pro" panose="02000500000000020004" pitchFamily="2" charset="0"/>
                        <a:buChar char="–"/>
                      </a:pPr>
                      <a:r>
                        <a:rPr lang="vi-VN" sz="1200" dirty="0">
                          <a:latin typeface="PF BeauSans Pro" panose="02000500000000020004" pitchFamily="2" charset="0"/>
                        </a:rPr>
                        <a:t>Hỗ trợ tùy chọn chọn style (phong cách) hoặc theme (chủ đề) từ menu dropdown.</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Nhập</a:t>
                      </a:r>
                      <a:r>
                        <a:rPr lang="en-US" sz="1200" dirty="0">
                          <a:latin typeface="PF BeauSans Pro" panose="02000500000000020004" pitchFamily="2" charset="0"/>
                        </a:rPr>
                        <a:t> </a:t>
                      </a:r>
                      <a:r>
                        <a:rPr lang="en-US" sz="1200" dirty="0" err="1">
                          <a:latin typeface="PF BeauSans Pro" panose="02000500000000020004" pitchFamily="2" charset="0"/>
                        </a:rPr>
                        <a:t>văn</a:t>
                      </a:r>
                      <a:r>
                        <a:rPr lang="en-US" sz="1200" dirty="0">
                          <a:latin typeface="PF BeauSans Pro" panose="02000500000000020004" pitchFamily="2" charset="0"/>
                        </a:rPr>
                        <a:t> </a:t>
                      </a:r>
                      <a:r>
                        <a:rPr lang="en-US" sz="1200" dirty="0" err="1">
                          <a:latin typeface="PF BeauSans Pro" panose="02000500000000020004" pitchFamily="2" charset="0"/>
                        </a:rPr>
                        <a:t>bản</a:t>
                      </a:r>
                      <a:r>
                        <a:rPr lang="en-US" sz="1200" dirty="0">
                          <a:latin typeface="PF BeauSans Pro" panose="02000500000000020004" pitchFamily="2" charset="0"/>
                        </a:rPr>
                        <a:t> </a:t>
                      </a:r>
                      <a:r>
                        <a:rPr lang="en-US" sz="1200" dirty="0" err="1">
                          <a:latin typeface="PF BeauSans Pro" panose="02000500000000020004" pitchFamily="2" charset="0"/>
                        </a:rPr>
                        <a:t>hoặc</a:t>
                      </a:r>
                      <a:r>
                        <a:rPr lang="en-US" sz="1200" dirty="0">
                          <a:latin typeface="PF BeauSans Pro" panose="02000500000000020004" pitchFamily="2" charset="0"/>
                        </a:rPr>
                        <a:t> </a:t>
                      </a:r>
                      <a:r>
                        <a:rPr lang="en-US" sz="1200" dirty="0" err="1">
                          <a:latin typeface="PF BeauSans Pro" panose="02000500000000020004" pitchFamily="2" charset="0"/>
                        </a:rPr>
                        <a:t>chọn</a:t>
                      </a:r>
                      <a:r>
                        <a:rPr lang="en-US" sz="1200" dirty="0">
                          <a:latin typeface="PF BeauSans Pro" panose="02000500000000020004" pitchFamily="2" charset="0"/>
                        </a:rPr>
                        <a:t> template</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Nội dung tự động được sinh từ văn bản, bao gồm bài viết, ảnh</a:t>
                      </a:r>
                      <a:r>
                        <a:rPr lang="en-US" sz="1200" dirty="0">
                          <a:latin typeface="PF BeauSans Pro" panose="02000500000000020004" pitchFamily="2" charset="0"/>
                        </a:rPr>
                        <a:t>, </a:t>
                      </a:r>
                      <a:r>
                        <a:rPr lang="vi-VN" sz="1200" dirty="0">
                          <a:latin typeface="PF BeauSans Pro" panose="02000500000000020004" pitchFamily="2" charset="0"/>
                        </a:rPr>
                        <a:t>slide hoặc nhạc</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Nhập</a:t>
                      </a:r>
                      <a:r>
                        <a:rPr lang="en-US" sz="1200" dirty="0">
                          <a:latin typeface="PF BeauSans Pro" panose="02000500000000020004" pitchFamily="2" charset="0"/>
                        </a:rPr>
                        <a:t> </a:t>
                      </a:r>
                      <a:r>
                        <a:rPr lang="en-US" sz="1200" dirty="0" err="1">
                          <a:latin typeface="PF BeauSans Pro" panose="02000500000000020004" pitchFamily="2" charset="0"/>
                        </a:rPr>
                        <a:t>văn</a:t>
                      </a:r>
                      <a:r>
                        <a:rPr lang="en-US" sz="1200" dirty="0">
                          <a:latin typeface="PF BeauSans Pro" panose="02000500000000020004" pitchFamily="2" charset="0"/>
                        </a:rPr>
                        <a:t> </a:t>
                      </a:r>
                      <a:r>
                        <a:rPr lang="en-US" sz="1200" dirty="0" err="1">
                          <a:latin typeface="PF BeauSans Pro" panose="02000500000000020004" pitchFamily="2" charset="0"/>
                        </a:rPr>
                        <a:t>bản</a:t>
                      </a:r>
                      <a:r>
                        <a:rPr lang="en-US" sz="1200" dirty="0">
                          <a:latin typeface="PF BeauSans Pro" panose="02000500000000020004" pitchFamily="2" charset="0"/>
                        </a:rPr>
                        <a:t>: '</a:t>
                      </a:r>
                      <a:r>
                        <a:rPr lang="en-US" sz="1200" dirty="0" err="1">
                          <a:latin typeface="PF BeauSans Pro" panose="02000500000000020004" pitchFamily="2" charset="0"/>
                        </a:rPr>
                        <a:t>Bài</a:t>
                      </a:r>
                      <a:r>
                        <a:rPr lang="en-US" sz="1200" dirty="0">
                          <a:latin typeface="PF BeauSans Pro" panose="02000500000000020004" pitchFamily="2" charset="0"/>
                        </a:rPr>
                        <a:t> </a:t>
                      </a:r>
                      <a:r>
                        <a:rPr lang="en-US" sz="1200" dirty="0" err="1">
                          <a:latin typeface="PF BeauSans Pro" panose="02000500000000020004" pitchFamily="2" charset="0"/>
                        </a:rPr>
                        <a:t>viết</a:t>
                      </a:r>
                      <a:r>
                        <a:rPr lang="en-US" sz="1200" dirty="0">
                          <a:latin typeface="PF BeauSans Pro" panose="02000500000000020004" pitchFamily="2" charset="0"/>
                        </a:rPr>
                        <a:t> </a:t>
                      </a:r>
                      <a:r>
                        <a:rPr lang="en-US" sz="1200" dirty="0" err="1">
                          <a:latin typeface="PF BeauSans Pro" panose="02000500000000020004" pitchFamily="2" charset="0"/>
                        </a:rPr>
                        <a:t>về</a:t>
                      </a:r>
                      <a:r>
                        <a:rPr lang="en-US" sz="1200" dirty="0">
                          <a:latin typeface="PF BeauSans Pro" panose="02000500000000020004" pitchFamily="2" charset="0"/>
                        </a:rPr>
                        <a:t> AI </a:t>
                      </a:r>
                      <a:r>
                        <a:rPr lang="en-US" sz="1200" dirty="0" err="1">
                          <a:latin typeface="PF BeauSans Pro" panose="02000500000000020004" pitchFamily="2" charset="0"/>
                        </a:rPr>
                        <a:t>trong</a:t>
                      </a:r>
                      <a:r>
                        <a:rPr lang="en-US" sz="1200" dirty="0">
                          <a:latin typeface="PF BeauSans Pro" panose="02000500000000020004" pitchFamily="2" charset="0"/>
                        </a:rPr>
                        <a:t> marketing'</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Bài</a:t>
                      </a:r>
                      <a:r>
                        <a:rPr lang="en-US" sz="1200" dirty="0">
                          <a:latin typeface="PF BeauSans Pro" panose="02000500000000020004" pitchFamily="2" charset="0"/>
                        </a:rPr>
                        <a:t> </a:t>
                      </a:r>
                      <a:r>
                        <a:rPr lang="en-US" sz="1200" dirty="0" err="1">
                          <a:latin typeface="PF BeauSans Pro" panose="02000500000000020004" pitchFamily="2" charset="0"/>
                        </a:rPr>
                        <a:t>viết</a:t>
                      </a:r>
                      <a:r>
                        <a:rPr lang="en-US" sz="1200" dirty="0">
                          <a:latin typeface="PF BeauSans Pro" panose="02000500000000020004" pitchFamily="2" charset="0"/>
                        </a:rPr>
                        <a:t> </a:t>
                      </a:r>
                      <a:r>
                        <a:rPr lang="en-US" sz="1200" dirty="0" err="1">
                          <a:latin typeface="PF BeauSans Pro" panose="02000500000000020004" pitchFamily="2" charset="0"/>
                        </a:rPr>
                        <a:t>hoàn</a:t>
                      </a:r>
                      <a:r>
                        <a:rPr lang="en-US" sz="1200" dirty="0">
                          <a:latin typeface="PF BeauSans Pro" panose="02000500000000020004" pitchFamily="2" charset="0"/>
                        </a:rPr>
                        <a:t> </a:t>
                      </a:r>
                      <a:r>
                        <a:rPr lang="en-US" sz="1200" dirty="0" err="1">
                          <a:latin typeface="PF BeauSans Pro" panose="02000500000000020004" pitchFamily="2" charset="0"/>
                        </a:rPr>
                        <a:t>chỉnh</a:t>
                      </a:r>
                      <a:r>
                        <a:rPr lang="en-US" sz="1200" dirty="0">
                          <a:latin typeface="PF BeauSans Pro" panose="02000500000000020004" pitchFamily="2" charset="0"/>
                        </a:rPr>
                        <a:t> </a:t>
                      </a:r>
                      <a:r>
                        <a:rPr lang="en-US" sz="1200" dirty="0" err="1">
                          <a:latin typeface="PF BeauSans Pro" panose="02000500000000020004" pitchFamily="2" charset="0"/>
                        </a:rPr>
                        <a:t>về</a:t>
                      </a:r>
                      <a:r>
                        <a:rPr lang="en-US" sz="1200" dirty="0">
                          <a:latin typeface="PF BeauSans Pro" panose="02000500000000020004" pitchFamily="2" charset="0"/>
                        </a:rPr>
                        <a:t> AI, </a:t>
                      </a:r>
                      <a:r>
                        <a:rPr lang="en-US" sz="1200" dirty="0" err="1">
                          <a:latin typeface="PF BeauSans Pro" panose="02000500000000020004" pitchFamily="2" charset="0"/>
                        </a:rPr>
                        <a:t>kèm</a:t>
                      </a:r>
                      <a:r>
                        <a:rPr lang="en-US" sz="1200" dirty="0">
                          <a:latin typeface="PF BeauSans Pro" panose="02000500000000020004" pitchFamily="2" charset="0"/>
                        </a:rPr>
                        <a:t> </a:t>
                      </a:r>
                      <a:r>
                        <a:rPr lang="en-US" sz="1200" dirty="0" err="1">
                          <a:latin typeface="PF BeauSans Pro" panose="02000500000000020004" pitchFamily="2" charset="0"/>
                        </a:rPr>
                        <a:t>theo</a:t>
                      </a:r>
                      <a:r>
                        <a:rPr lang="en-US" sz="1200" dirty="0">
                          <a:latin typeface="PF BeauSans Pro" panose="02000500000000020004" pitchFamily="2" charset="0"/>
                        </a:rPr>
                        <a:t> </a:t>
                      </a:r>
                      <a:r>
                        <a:rPr lang="en-US" sz="1200" dirty="0" err="1">
                          <a:latin typeface="PF BeauSans Pro" panose="02000500000000020004" pitchFamily="2" charset="0"/>
                        </a:rPr>
                        <a:t>hình</a:t>
                      </a:r>
                      <a:r>
                        <a:rPr lang="en-US" sz="1200" dirty="0">
                          <a:latin typeface="PF BeauSans Pro" panose="02000500000000020004" pitchFamily="2" charset="0"/>
                        </a:rPr>
                        <a:t> </a:t>
                      </a:r>
                      <a:r>
                        <a:rPr lang="en-US" sz="1200" dirty="0" err="1">
                          <a:latin typeface="PF BeauSans Pro" panose="02000500000000020004" pitchFamily="2" charset="0"/>
                        </a:rPr>
                        <a:t>ảnh</a:t>
                      </a:r>
                      <a:r>
                        <a:rPr lang="en-US" sz="1200" dirty="0">
                          <a:latin typeface="PF BeauSans Pro" panose="02000500000000020004" pitchFamily="2" charset="0"/>
                        </a:rPr>
                        <a:t> </a:t>
                      </a:r>
                      <a:r>
                        <a:rPr lang="en-US" sz="1200" dirty="0" err="1">
                          <a:latin typeface="PF BeauSans Pro" panose="02000500000000020004" pitchFamily="2" charset="0"/>
                        </a:rPr>
                        <a:t>minh</a:t>
                      </a:r>
                      <a:r>
                        <a:rPr lang="en-US" sz="1200" dirty="0">
                          <a:latin typeface="PF BeauSans Pro" panose="02000500000000020004" pitchFamily="2" charset="0"/>
                        </a:rPr>
                        <a:t> </a:t>
                      </a:r>
                      <a:r>
                        <a:rPr lang="en-US" sz="1200" dirty="0" err="1">
                          <a:latin typeface="PF BeauSans Pro" panose="02000500000000020004" pitchFamily="2" charset="0"/>
                        </a:rPr>
                        <a:t>họa</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2662086974"/>
                  </a:ext>
                </a:extLst>
              </a:tr>
            </a:tbl>
          </a:graphicData>
        </a:graphic>
      </p:graphicFrame>
    </p:spTree>
    <p:extLst>
      <p:ext uri="{BB962C8B-B14F-4D97-AF65-F5344CB8AC3E}">
        <p14:creationId xmlns:p14="http://schemas.microsoft.com/office/powerpoint/2010/main" val="2423767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3EB8F0-3434-DFA0-174B-9876E97CCB7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8ED0A6A3-82C7-7E37-4A4D-3039E9EC4008}"/>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368FA2C-B222-BF56-C098-4F41C0021581}"/>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CEA4D190-0308-968D-E46B-BA9D339E9169}"/>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99CD7261-893B-7345-9B96-34097AFD1301}"/>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FC22B6B3-3186-838C-D44C-B24A9399D2C1}"/>
              </a:ext>
            </a:extLst>
          </p:cNvPr>
          <p:cNvSpPr/>
          <p:nvPr/>
        </p:nvSpPr>
        <p:spPr>
          <a:xfrm>
            <a:off x="-16936" y="760794"/>
            <a:ext cx="5791203"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41B203FB-51D0-E0F8-9374-7A21DB711512}"/>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Phương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thức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tương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tác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và</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giao</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diện</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255432B2-D249-02AB-4735-2162975DCD6B}"/>
              </a:ext>
            </a:extLst>
          </p:cNvPr>
          <p:cNvSpPr/>
          <p:nvPr/>
        </p:nvSpPr>
        <p:spPr>
          <a:xfrm>
            <a:off x="6125849" y="6420778"/>
            <a:ext cx="2704887"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Đề</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xuất</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tính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năng</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giao</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diện</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E334EAF2-4B51-3FA5-C28C-AEA6C8C38B66}"/>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75B9EB08-44BA-C7E2-1552-58F265B56E5C}"/>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graphicFrame>
        <p:nvGraphicFramePr>
          <p:cNvPr id="2" name="Table 4">
            <a:extLst>
              <a:ext uri="{FF2B5EF4-FFF2-40B4-BE49-F238E27FC236}">
                <a16:creationId xmlns:a16="http://schemas.microsoft.com/office/drawing/2014/main" id="{A0680D72-8C6C-7023-75C4-63CFA83FA2B0}"/>
              </a:ext>
            </a:extLst>
          </p:cNvPr>
          <p:cNvGraphicFramePr>
            <a:graphicFrameLocks noGrp="1"/>
          </p:cNvGraphicFramePr>
          <p:nvPr>
            <p:extLst>
              <p:ext uri="{D42A27DB-BD31-4B8C-83A1-F6EECF244321}">
                <p14:modId xmlns:p14="http://schemas.microsoft.com/office/powerpoint/2010/main" val="839296363"/>
              </p:ext>
            </p:extLst>
          </p:nvPr>
        </p:nvGraphicFramePr>
        <p:xfrm>
          <a:off x="511206" y="1220180"/>
          <a:ext cx="11231028" cy="4836248"/>
        </p:xfrm>
        <a:graphic>
          <a:graphicData uri="http://schemas.openxmlformats.org/drawingml/2006/table">
            <a:tbl>
              <a:tblPr firstRow="1" bandRow="1">
                <a:tableStyleId>{5C22544A-7EE6-4342-B048-85BDC9FD1C3A}</a:tableStyleId>
              </a:tblPr>
              <a:tblGrid>
                <a:gridCol w="966377">
                  <a:extLst>
                    <a:ext uri="{9D8B030D-6E8A-4147-A177-3AD203B41FA5}">
                      <a16:colId xmlns:a16="http://schemas.microsoft.com/office/drawing/2014/main" val="88551048"/>
                    </a:ext>
                  </a:extLst>
                </a:gridCol>
                <a:gridCol w="1176717">
                  <a:extLst>
                    <a:ext uri="{9D8B030D-6E8A-4147-A177-3AD203B41FA5}">
                      <a16:colId xmlns:a16="http://schemas.microsoft.com/office/drawing/2014/main" val="1789346352"/>
                    </a:ext>
                  </a:extLst>
                </a:gridCol>
                <a:gridCol w="698500">
                  <a:extLst>
                    <a:ext uri="{9D8B030D-6E8A-4147-A177-3AD203B41FA5}">
                      <a16:colId xmlns:a16="http://schemas.microsoft.com/office/drawing/2014/main" val="2623302553"/>
                    </a:ext>
                  </a:extLst>
                </a:gridCol>
                <a:gridCol w="2773918">
                  <a:extLst>
                    <a:ext uri="{9D8B030D-6E8A-4147-A177-3AD203B41FA5}">
                      <a16:colId xmlns:a16="http://schemas.microsoft.com/office/drawing/2014/main" val="2180679147"/>
                    </a:ext>
                  </a:extLst>
                </a:gridCol>
                <a:gridCol w="1403879">
                  <a:extLst>
                    <a:ext uri="{9D8B030D-6E8A-4147-A177-3AD203B41FA5}">
                      <a16:colId xmlns:a16="http://schemas.microsoft.com/office/drawing/2014/main" val="302951973"/>
                    </a:ext>
                  </a:extLst>
                </a:gridCol>
                <a:gridCol w="1403879">
                  <a:extLst>
                    <a:ext uri="{9D8B030D-6E8A-4147-A177-3AD203B41FA5}">
                      <a16:colId xmlns:a16="http://schemas.microsoft.com/office/drawing/2014/main" val="382007367"/>
                    </a:ext>
                  </a:extLst>
                </a:gridCol>
                <a:gridCol w="1403879">
                  <a:extLst>
                    <a:ext uri="{9D8B030D-6E8A-4147-A177-3AD203B41FA5}">
                      <a16:colId xmlns:a16="http://schemas.microsoft.com/office/drawing/2014/main" val="1320028950"/>
                    </a:ext>
                  </a:extLst>
                </a:gridCol>
                <a:gridCol w="1403879">
                  <a:extLst>
                    <a:ext uri="{9D8B030D-6E8A-4147-A177-3AD203B41FA5}">
                      <a16:colId xmlns:a16="http://schemas.microsoft.com/office/drawing/2014/main" val="3165210314"/>
                    </a:ext>
                  </a:extLst>
                </a:gridCol>
              </a:tblGrid>
              <a:tr h="481760">
                <a:tc rowSpan="2">
                  <a:txBody>
                    <a:bodyPr/>
                    <a:lstStyle/>
                    <a:p>
                      <a:pPr algn="ctr"/>
                      <a:r>
                        <a:rPr lang="en-US" sz="1200" dirty="0" err="1">
                          <a:latin typeface="FS Magistral Bold" panose="020B0804030204080304" pitchFamily="34" charset="0"/>
                        </a:rPr>
                        <a:t>Nhóm</a:t>
                      </a:r>
                      <a:r>
                        <a:rPr lang="en-US" sz="1200" dirty="0">
                          <a:latin typeface="FS Magistral Bold" panose="020B0804030204080304" pitchFamily="34" charset="0"/>
                        </a:rPr>
                        <a:t> </a:t>
                      </a:r>
                      <a:r>
                        <a:rPr lang="en-US" sz="1200" dirty="0" err="1">
                          <a:latin typeface="FS Magistral Bold" panose="020B0804030204080304" pitchFamily="34" charset="0"/>
                        </a:rPr>
                        <a:t>tính</a:t>
                      </a:r>
                      <a:r>
                        <a:rPr lang="en-US" sz="1200" dirty="0">
                          <a:latin typeface="FS Magistral Bold" panose="020B0804030204080304" pitchFamily="34" charset="0"/>
                        </a:rPr>
                        <a:t> </a:t>
                      </a:r>
                      <a:r>
                        <a:rPr lang="en-US" sz="1200" dirty="0" err="1">
                          <a:latin typeface="FS Magistral Bold" panose="020B0804030204080304" pitchFamily="34" charset="0"/>
                        </a:rPr>
                        <a:t>năng</a:t>
                      </a:r>
                      <a:endParaRPr lang="en-US" sz="1200" dirty="0">
                        <a:latin typeface="FS Magistral Bold" panose="020B0804030204080304" pitchFamily="34"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dirty="0" err="1">
                          <a:latin typeface="FS Magistral Bold" panose="020B0804030204080304" pitchFamily="34" charset="0"/>
                        </a:rPr>
                        <a:t>Tính</a:t>
                      </a:r>
                      <a:r>
                        <a:rPr lang="en-US" sz="1200" dirty="0">
                          <a:latin typeface="FS Magistral Bold" panose="020B0804030204080304" pitchFamily="34" charset="0"/>
                        </a:rPr>
                        <a:t> </a:t>
                      </a:r>
                      <a:r>
                        <a:rPr lang="en-US" sz="1200" dirty="0" err="1">
                          <a:latin typeface="FS Magistral Bold" panose="020B0804030204080304" pitchFamily="34" charset="0"/>
                        </a:rPr>
                        <a:t>năng</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Kênh triển khai</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Giao diện</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gridSpan="2">
                  <a:txBody>
                    <a:bodyPr/>
                    <a:lstStyle/>
                    <a:p>
                      <a:pPr algn="ctr"/>
                      <a:r>
                        <a:rPr lang="en-US" sz="1200">
                          <a:latin typeface="FS Magistral Bold" panose="020B0804030204080304" pitchFamily="34" charset="0"/>
                        </a:rPr>
                        <a:t>Phương thức tương tác</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B02929"/>
                    </a:solidFill>
                  </a:tcPr>
                </a:tc>
                <a:tc h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Ví dụ Input</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Ví dụ Output</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2330303233"/>
                  </a:ext>
                </a:extLst>
              </a:tr>
              <a:tr h="507396">
                <a:tc vMerge="1">
                  <a:txBody>
                    <a:bodyPr/>
                    <a:lstStyle/>
                    <a:p>
                      <a:pPr algn="ctr"/>
                      <a:endParaRPr lang="en-US" sz="1200" dirty="0">
                        <a:latin typeface="FS Magistral Bold" panose="020B0804030204080304" pitchFamily="34"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200">
                          <a:solidFill>
                            <a:schemeClr val="bg1"/>
                          </a:solidFill>
                          <a:latin typeface="FS Magistral Bold" panose="020B0804030204080304" pitchFamily="34" charset="0"/>
                        </a:rPr>
                        <a:t>Input</a:t>
                      </a:r>
                      <a:endParaRPr lang="en-US" sz="1200" dirty="0">
                        <a:solidFill>
                          <a:schemeClr val="bg1"/>
                        </a:solidFill>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200">
                          <a:solidFill>
                            <a:schemeClr val="bg1"/>
                          </a:solidFill>
                          <a:latin typeface="FS Magistral Bold" panose="020B0804030204080304" pitchFamily="34" charset="0"/>
                        </a:rPr>
                        <a:t>Output</a:t>
                      </a:r>
                      <a:endParaRPr lang="en-US" sz="1200" dirty="0">
                        <a:solidFill>
                          <a:schemeClr val="bg1"/>
                        </a:solidFill>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384761073"/>
                  </a:ext>
                </a:extLst>
              </a:tr>
              <a:tr h="1227623">
                <a:tc rowSpan="3">
                  <a:txBody>
                    <a:bodyPr/>
                    <a:lstStyle/>
                    <a:p>
                      <a:pPr algn="ctr"/>
                      <a:r>
                        <a:rPr lang="en-US" sz="1200" dirty="0" err="1">
                          <a:latin typeface="PF BeauSans Pro" panose="02000500000000020004" pitchFamily="2" charset="0"/>
                        </a:rPr>
                        <a:t>Phân</a:t>
                      </a:r>
                      <a:r>
                        <a:rPr lang="en-US" sz="1200" dirty="0">
                          <a:latin typeface="PF BeauSans Pro" panose="02000500000000020004" pitchFamily="2" charset="0"/>
                        </a:rPr>
                        <a:t> </a:t>
                      </a:r>
                      <a:r>
                        <a:rPr lang="en-US" sz="1200" dirty="0" err="1">
                          <a:latin typeface="PF BeauSans Pro" panose="02000500000000020004" pitchFamily="2" charset="0"/>
                        </a:rPr>
                        <a:t>Tích</a:t>
                      </a:r>
                      <a:r>
                        <a:rPr lang="en-US" sz="1200" dirty="0">
                          <a:latin typeface="PF BeauSans Pro" panose="02000500000000020004" pitchFamily="2" charset="0"/>
                        </a:rPr>
                        <a:t> </a:t>
                      </a:r>
                      <a:r>
                        <a:rPr lang="en-US" sz="1200" dirty="0" err="1">
                          <a:latin typeface="PF BeauSans Pro" panose="02000500000000020004" pitchFamily="2" charset="0"/>
                        </a:rPr>
                        <a:t>và</a:t>
                      </a:r>
                      <a:r>
                        <a:rPr lang="en-US" sz="1200" dirty="0">
                          <a:latin typeface="PF BeauSans Pro" panose="02000500000000020004" pitchFamily="2" charset="0"/>
                        </a:rPr>
                        <a:t> </a:t>
                      </a:r>
                      <a:r>
                        <a:rPr lang="en-US" sz="1200" dirty="0" err="1">
                          <a:latin typeface="PF BeauSans Pro" panose="02000500000000020004" pitchFamily="2" charset="0"/>
                        </a:rPr>
                        <a:t>Chuyển</a:t>
                      </a:r>
                      <a:r>
                        <a:rPr lang="en-US" sz="1200" dirty="0">
                          <a:latin typeface="PF BeauSans Pro" panose="02000500000000020004" pitchFamily="2" charset="0"/>
                        </a:rPr>
                        <a:t> </a:t>
                      </a:r>
                      <a:r>
                        <a:rPr lang="en-US" sz="1200" dirty="0" err="1">
                          <a:latin typeface="PF BeauSans Pro" panose="02000500000000020004" pitchFamily="2" charset="0"/>
                        </a:rPr>
                        <a:t>Đổi</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Phân</a:t>
                      </a:r>
                      <a:r>
                        <a:rPr lang="en-US" sz="1200" dirty="0">
                          <a:latin typeface="PF BeauSans Pro" panose="02000500000000020004" pitchFamily="2" charset="0"/>
                        </a:rPr>
                        <a:t> </a:t>
                      </a:r>
                      <a:r>
                        <a:rPr lang="en-US" sz="1200" dirty="0" err="1">
                          <a:latin typeface="PF BeauSans Pro" panose="02000500000000020004" pitchFamily="2" charset="0"/>
                        </a:rPr>
                        <a:t>tích</a:t>
                      </a:r>
                      <a:r>
                        <a:rPr lang="vi-VN" sz="1200" dirty="0">
                          <a:latin typeface="PF BeauSans Pro" panose="02000500000000020004" pitchFamily="2" charset="0"/>
                        </a:rPr>
                        <a:t> nội dung, </a:t>
                      </a:r>
                      <a:r>
                        <a:rPr lang="en-US" sz="1200" dirty="0" err="1">
                          <a:latin typeface="PF BeauSans Pro" panose="02000500000000020004" pitchFamily="2" charset="0"/>
                        </a:rPr>
                        <a:t>cảm</a:t>
                      </a:r>
                      <a:r>
                        <a:rPr lang="en-US" sz="1200" dirty="0">
                          <a:latin typeface="PF BeauSans Pro" panose="02000500000000020004" pitchFamily="2" charset="0"/>
                        </a:rPr>
                        <a:t> </a:t>
                      </a:r>
                      <a:r>
                        <a:rPr lang="vi-VN" sz="1200" dirty="0">
                          <a:latin typeface="PF BeauSans Pro" panose="02000500000000020004" pitchFamily="2" charset="0"/>
                        </a:rPr>
                        <a:t>xúc, hành vi</a:t>
                      </a:r>
                      <a:r>
                        <a:rPr lang="en-US" sz="1200" dirty="0">
                          <a:latin typeface="PF BeauSans Pro" panose="02000500000000020004" pitchFamily="2" charset="0"/>
                        </a:rPr>
                        <a:t> </a:t>
                      </a:r>
                      <a:r>
                        <a:rPr lang="en-US" sz="1200" dirty="0" err="1">
                          <a:latin typeface="PF BeauSans Pro" panose="02000500000000020004" pitchFamily="2" charset="0"/>
                        </a:rPr>
                        <a:t>từ</a:t>
                      </a:r>
                      <a:r>
                        <a:rPr lang="en-US" sz="1200" dirty="0">
                          <a:latin typeface="PF BeauSans Pro" panose="02000500000000020004" pitchFamily="2" charset="0"/>
                        </a:rPr>
                        <a:t> audio/video</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Dashboard </a:t>
                      </a:r>
                      <a:r>
                        <a:rPr lang="en-US" sz="1200" dirty="0" err="1">
                          <a:latin typeface="PF BeauSans Pro" panose="02000500000000020004" pitchFamily="2" charset="0"/>
                        </a:rPr>
                        <a:t>phân</a:t>
                      </a:r>
                      <a:r>
                        <a:rPr lang="en-US" sz="1200" dirty="0">
                          <a:latin typeface="PF BeauSans Pro" panose="02000500000000020004" pitchFamily="2" charset="0"/>
                        </a:rPr>
                        <a:t> </a:t>
                      </a:r>
                      <a:r>
                        <a:rPr lang="en-US" sz="1200" dirty="0" err="1">
                          <a:latin typeface="PF BeauSans Pro" panose="02000500000000020004" pitchFamily="2" charset="0"/>
                        </a:rPr>
                        <a:t>tích</a:t>
                      </a:r>
                      <a:r>
                        <a:rPr lang="vi-VN" sz="1200" dirty="0">
                          <a:latin typeface="PF BeauSans Pro" panose="02000500000000020004" pitchFamily="2" charset="0"/>
                        </a:rPr>
                        <a:t> nội dung, </a:t>
                      </a:r>
                      <a:r>
                        <a:rPr lang="en-US" sz="1200" dirty="0" err="1">
                          <a:latin typeface="PF BeauSans Pro" panose="02000500000000020004" pitchFamily="2" charset="0"/>
                        </a:rPr>
                        <a:t>cảm</a:t>
                      </a:r>
                      <a:r>
                        <a:rPr lang="en-US" sz="1200" dirty="0">
                          <a:latin typeface="PF BeauSans Pro" panose="02000500000000020004" pitchFamily="2" charset="0"/>
                        </a:rPr>
                        <a:t> </a:t>
                      </a:r>
                      <a:r>
                        <a:rPr lang="vi-VN" sz="1200" dirty="0">
                          <a:latin typeface="PF BeauSans Pro" panose="02000500000000020004" pitchFamily="2" charset="0"/>
                        </a:rPr>
                        <a:t>xúc, hành vi</a:t>
                      </a:r>
                      <a:r>
                        <a:rPr lang="en-US" sz="1200" dirty="0">
                          <a:latin typeface="PF BeauSans Pro" panose="02000500000000020004" pitchFamily="2" charset="0"/>
                        </a:rPr>
                        <a:t> </a:t>
                      </a:r>
                      <a:r>
                        <a:rPr lang="en-US" sz="1200" dirty="0" err="1">
                          <a:latin typeface="PF BeauSans Pro" panose="02000500000000020004" pitchFamily="2" charset="0"/>
                        </a:rPr>
                        <a:t>từ</a:t>
                      </a:r>
                      <a:r>
                        <a:rPr lang="en-US" sz="1200" dirty="0">
                          <a:latin typeface="PF BeauSans Pro" panose="02000500000000020004" pitchFamily="2" charset="0"/>
                        </a:rPr>
                        <a:t> audio/video, </a:t>
                      </a:r>
                      <a:r>
                        <a:rPr lang="en-US" sz="1200" dirty="0" err="1">
                          <a:latin typeface="PF BeauSans Pro" panose="02000500000000020004" pitchFamily="2" charset="0"/>
                        </a:rPr>
                        <a:t>hiển</a:t>
                      </a:r>
                      <a:r>
                        <a:rPr lang="en-US" sz="1200" dirty="0">
                          <a:latin typeface="PF BeauSans Pro" panose="02000500000000020004" pitchFamily="2" charset="0"/>
                        </a:rPr>
                        <a:t> </a:t>
                      </a:r>
                      <a:r>
                        <a:rPr lang="en-US" sz="1200" dirty="0" err="1">
                          <a:latin typeface="PF BeauSans Pro" panose="02000500000000020004" pitchFamily="2" charset="0"/>
                        </a:rPr>
                        <a:t>thị</a:t>
                      </a:r>
                      <a:r>
                        <a:rPr lang="en-US" sz="1200" dirty="0">
                          <a:latin typeface="PF BeauSans Pro" panose="02000500000000020004" pitchFamily="2" charset="0"/>
                        </a:rPr>
                        <a:t> </a:t>
                      </a:r>
                      <a:r>
                        <a:rPr lang="en-US" sz="1200" dirty="0" err="1">
                          <a:latin typeface="PF BeauSans Pro" panose="02000500000000020004" pitchFamily="2" charset="0"/>
                        </a:rPr>
                        <a:t>kết</a:t>
                      </a:r>
                      <a:r>
                        <a:rPr lang="en-US" sz="1200" dirty="0">
                          <a:latin typeface="PF BeauSans Pro" panose="02000500000000020004" pitchFamily="2" charset="0"/>
                        </a:rPr>
                        <a:t> </a:t>
                      </a:r>
                      <a:r>
                        <a:rPr lang="en-US" sz="1200" dirty="0" err="1">
                          <a:latin typeface="PF BeauSans Pro" panose="02000500000000020004" pitchFamily="2" charset="0"/>
                        </a:rPr>
                        <a:t>quả</a:t>
                      </a:r>
                      <a:r>
                        <a:rPr lang="en-US" sz="1200" dirty="0">
                          <a:latin typeface="PF BeauSans Pro" panose="02000500000000020004" pitchFamily="2" charset="0"/>
                        </a:rPr>
                        <a:t> qua </a:t>
                      </a:r>
                      <a:r>
                        <a:rPr lang="en-US" sz="1200" dirty="0" err="1">
                          <a:latin typeface="PF BeauSans Pro" panose="02000500000000020004" pitchFamily="2" charset="0"/>
                        </a:rPr>
                        <a:t>biểu</a:t>
                      </a:r>
                      <a:r>
                        <a:rPr lang="en-US" sz="1200" dirty="0">
                          <a:latin typeface="PF BeauSans Pro" panose="02000500000000020004" pitchFamily="2" charset="0"/>
                        </a:rPr>
                        <a:t> </a:t>
                      </a:r>
                      <a:r>
                        <a:rPr lang="en-US" sz="1200" dirty="0" err="1">
                          <a:latin typeface="PF BeauSans Pro" panose="02000500000000020004" pitchFamily="2" charset="0"/>
                        </a:rPr>
                        <a:t>đồ</a:t>
                      </a:r>
                      <a:r>
                        <a:rPr lang="en-US" sz="1200" dirty="0">
                          <a:latin typeface="PF BeauSans Pro" panose="02000500000000020004" pitchFamily="2" charset="0"/>
                        </a:rPr>
                        <a:t> </a:t>
                      </a:r>
                      <a:r>
                        <a:rPr lang="en-US" sz="1200" dirty="0" err="1">
                          <a:latin typeface="PF BeauSans Pro" panose="02000500000000020004" pitchFamily="2" charset="0"/>
                        </a:rPr>
                        <a:t>và</a:t>
                      </a:r>
                      <a:r>
                        <a:rPr lang="en-US" sz="1200" dirty="0">
                          <a:latin typeface="PF BeauSans Pro" panose="02000500000000020004" pitchFamily="2" charset="0"/>
                        </a:rPr>
                        <a:t> </a:t>
                      </a:r>
                      <a:r>
                        <a:rPr lang="en-US" sz="1200" dirty="0" err="1">
                          <a:latin typeface="PF BeauSans Pro" panose="02000500000000020004" pitchFamily="2" charset="0"/>
                        </a:rPr>
                        <a:t>báo</a:t>
                      </a:r>
                      <a:r>
                        <a:rPr lang="en-US" sz="1200" dirty="0">
                          <a:latin typeface="PF BeauSans Pro" panose="02000500000000020004" pitchFamily="2" charset="0"/>
                        </a:rPr>
                        <a:t> </a:t>
                      </a:r>
                      <a:r>
                        <a:rPr lang="en-US" sz="1200" dirty="0" err="1">
                          <a:latin typeface="PF BeauSans Pro" panose="02000500000000020004" pitchFamily="2" charset="0"/>
                        </a:rPr>
                        <a:t>cáo</a:t>
                      </a:r>
                      <a:r>
                        <a:rPr lang="en-US" sz="1200" dirty="0">
                          <a:latin typeface="PF BeauSans Pro" panose="02000500000000020004" pitchFamily="2" charset="0"/>
                        </a:rPr>
                        <a:t> chi </a:t>
                      </a:r>
                      <a:r>
                        <a:rPr lang="en-US" sz="1200" dirty="0" err="1">
                          <a:latin typeface="PF BeauSans Pro" panose="02000500000000020004" pitchFamily="2" charset="0"/>
                        </a:rPr>
                        <a:t>tiết</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Tải lên audio hoặc video</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a:latin typeface="PF BeauSans Pro" panose="02000500000000020004" pitchFamily="2" charset="0"/>
                        </a:rPr>
                        <a:t>Báo cáo </a:t>
                      </a:r>
                      <a:r>
                        <a:rPr lang="vi-VN" sz="1200">
                          <a:latin typeface="PF BeauSans Pro" panose="02000500000000020004" pitchFamily="2" charset="0"/>
                        </a:rPr>
                        <a:t>nội dung, </a:t>
                      </a:r>
                      <a:r>
                        <a:rPr lang="en-US" sz="1200">
                          <a:latin typeface="PF BeauSans Pro" panose="02000500000000020004" pitchFamily="2" charset="0"/>
                        </a:rPr>
                        <a:t>cảm </a:t>
                      </a:r>
                      <a:r>
                        <a:rPr lang="vi-VN" sz="1200">
                          <a:latin typeface="PF BeauSans Pro" panose="02000500000000020004" pitchFamily="2" charset="0"/>
                        </a:rPr>
                        <a:t>xúc, hành vi </a:t>
                      </a:r>
                      <a:r>
                        <a:rPr lang="en-US" sz="1200">
                          <a:latin typeface="PF BeauSans Pro" panose="02000500000000020004" pitchFamily="2" charset="0"/>
                        </a:rPr>
                        <a:t>với biểu đồ phân tích</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200" dirty="0">
                          <a:latin typeface="PF BeauSans Pro" panose="02000500000000020004" pitchFamily="2" charset="0"/>
                        </a:rPr>
                        <a:t>Tải lên file audio từ cuộc gọi khách hàng</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a:latin typeface="PF BeauSans Pro" panose="02000500000000020004" pitchFamily="2" charset="0"/>
                        </a:rPr>
                        <a:t>Báo cáo cảm </a:t>
                      </a:r>
                      <a:r>
                        <a:rPr lang="vi-VN" sz="1200">
                          <a:latin typeface="PF BeauSans Pro" panose="02000500000000020004" pitchFamily="2" charset="0"/>
                        </a:rPr>
                        <a:t>xúc, nội dung yêu cầu, hành vi</a:t>
                      </a:r>
                      <a:r>
                        <a:rPr lang="en-US" sz="1200">
                          <a:latin typeface="PF BeauSans Pro" panose="02000500000000020004" pitchFamily="2" charset="0"/>
                        </a:rPr>
                        <a:t> của khách hàng trong cuộc gọi</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1295250637"/>
                  </a:ext>
                </a:extLst>
              </a:tr>
              <a:tr h="937618">
                <a:tc vMerge="1">
                  <a:txBody>
                    <a:bodyPr/>
                    <a:lstStyle/>
                    <a:p>
                      <a:pPr algn="ctr"/>
                      <a:endParaRPr lang="en-US" sz="120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Chuyển</a:t>
                      </a:r>
                      <a:r>
                        <a:rPr lang="en-US" sz="1200" dirty="0">
                          <a:latin typeface="PF BeauSans Pro" panose="02000500000000020004" pitchFamily="2" charset="0"/>
                        </a:rPr>
                        <a:t> </a:t>
                      </a:r>
                      <a:r>
                        <a:rPr lang="en-US" sz="1200" dirty="0" err="1">
                          <a:latin typeface="PF BeauSans Pro" panose="02000500000000020004" pitchFamily="2" charset="0"/>
                        </a:rPr>
                        <a:t>giọng</a:t>
                      </a:r>
                      <a:r>
                        <a:rPr lang="en-US" sz="1200" dirty="0">
                          <a:latin typeface="PF BeauSans Pro" panose="02000500000000020004" pitchFamily="2" charset="0"/>
                        </a:rPr>
                        <a:t> </a:t>
                      </a:r>
                      <a:r>
                        <a:rPr lang="en-US" sz="1200" dirty="0" err="1">
                          <a:latin typeface="PF BeauSans Pro" panose="02000500000000020004" pitchFamily="2" charset="0"/>
                        </a:rPr>
                        <a:t>nói</a:t>
                      </a:r>
                      <a:r>
                        <a:rPr lang="en-US" sz="1200" dirty="0">
                          <a:latin typeface="PF BeauSans Pro" panose="02000500000000020004" pitchFamily="2" charset="0"/>
                        </a:rPr>
                        <a:t> </a:t>
                      </a:r>
                      <a:r>
                        <a:rPr lang="en-US" sz="1200" dirty="0" err="1">
                          <a:latin typeface="PF BeauSans Pro" panose="02000500000000020004" pitchFamily="2" charset="0"/>
                        </a:rPr>
                        <a:t>thành</a:t>
                      </a:r>
                      <a:r>
                        <a:rPr lang="en-US" sz="1200" dirty="0">
                          <a:latin typeface="PF BeauSans Pro" panose="02000500000000020004" pitchFamily="2" charset="0"/>
                        </a:rPr>
                        <a:t> </a:t>
                      </a:r>
                      <a:r>
                        <a:rPr lang="en-US" sz="1200" dirty="0" err="1">
                          <a:latin typeface="PF BeauSans Pro" panose="02000500000000020004" pitchFamily="2" charset="0"/>
                        </a:rPr>
                        <a:t>văn</a:t>
                      </a:r>
                      <a:r>
                        <a:rPr lang="en-US" sz="1200" dirty="0">
                          <a:latin typeface="PF BeauSans Pro" panose="02000500000000020004" pitchFamily="2" charset="0"/>
                        </a:rPr>
                        <a:t> </a:t>
                      </a:r>
                      <a:r>
                        <a:rPr lang="en-US" sz="1200" dirty="0" err="1">
                          <a:latin typeface="PF BeauSans Pro" panose="02000500000000020004" pitchFamily="2" charset="0"/>
                        </a:rPr>
                        <a:t>bản</a:t>
                      </a:r>
                      <a:r>
                        <a:rPr lang="en-US" sz="1200" dirty="0">
                          <a:latin typeface="PF BeauSans Pro" panose="02000500000000020004" pitchFamily="2" charset="0"/>
                        </a:rPr>
                        <a:t> (speech-to-text)</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vi-VN" sz="1200" dirty="0">
                          <a:latin typeface="PF BeauSans Pro" panose="02000500000000020004" pitchFamily="2" charset="0"/>
                        </a:rPr>
                        <a:t>Trường nhập ghi âm hoặc khu vực tải tệp (kéo thả)</a:t>
                      </a:r>
                    </a:p>
                    <a:p>
                      <a:pPr marL="171450" indent="-171450" algn="l">
                        <a:buFont typeface="PF BeauSans Pro" panose="02000500000000020004" pitchFamily="2" charset="0"/>
                        <a:buChar char="–"/>
                      </a:pPr>
                      <a:r>
                        <a:rPr lang="en-US" sz="1200" dirty="0">
                          <a:latin typeface="PF BeauSans Pro" panose="02000500000000020004" pitchFamily="2" charset="0"/>
                        </a:rPr>
                        <a:t>H</a:t>
                      </a:r>
                      <a:r>
                        <a:rPr lang="vi-VN" sz="1200" dirty="0">
                          <a:latin typeface="PF BeauSans Pro" panose="02000500000000020004" pitchFamily="2" charset="0"/>
                        </a:rPr>
                        <a:t>iển thị văn bản chuyển đổi với tính năng highlight và chỉnh sửa trực tiếp</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Ghi âm g</a:t>
                      </a:r>
                      <a:r>
                        <a:rPr lang="en-US" sz="1200" dirty="0" err="1">
                          <a:latin typeface="PF BeauSans Pro" panose="02000500000000020004" pitchFamily="2" charset="0"/>
                        </a:rPr>
                        <a:t>iọng</a:t>
                      </a:r>
                      <a:r>
                        <a:rPr lang="en-US" sz="1200" dirty="0">
                          <a:latin typeface="PF BeauSans Pro" panose="02000500000000020004" pitchFamily="2" charset="0"/>
                        </a:rPr>
                        <a:t> </a:t>
                      </a:r>
                      <a:r>
                        <a:rPr lang="en-US" sz="1200" dirty="0" err="1">
                          <a:latin typeface="PF BeauSans Pro" panose="02000500000000020004" pitchFamily="2" charset="0"/>
                        </a:rPr>
                        <a:t>nói</a:t>
                      </a:r>
                      <a:r>
                        <a:rPr lang="en-US" sz="1200" dirty="0">
                          <a:latin typeface="PF BeauSans Pro" panose="02000500000000020004" pitchFamily="2" charset="0"/>
                        </a:rPr>
                        <a:t> </a:t>
                      </a:r>
                      <a:r>
                        <a:rPr lang="en-US" sz="1200" dirty="0" err="1">
                          <a:latin typeface="PF BeauSans Pro" panose="02000500000000020004" pitchFamily="2" charset="0"/>
                        </a:rPr>
                        <a:t>trực</a:t>
                      </a:r>
                      <a:r>
                        <a:rPr lang="en-US" sz="1200" dirty="0">
                          <a:latin typeface="PF BeauSans Pro" panose="02000500000000020004" pitchFamily="2" charset="0"/>
                        </a:rPr>
                        <a:t> </a:t>
                      </a:r>
                      <a:r>
                        <a:rPr lang="en-US" sz="1200" dirty="0" err="1">
                          <a:latin typeface="PF BeauSans Pro" panose="02000500000000020004" pitchFamily="2" charset="0"/>
                        </a:rPr>
                        <a:t>tiếp</a:t>
                      </a:r>
                      <a:r>
                        <a:rPr lang="vi-VN" sz="1200" dirty="0">
                          <a:latin typeface="PF BeauSans Pro" panose="02000500000000020004" pitchFamily="2" charset="0"/>
                        </a:rPr>
                        <a:t> hoặc tải</a:t>
                      </a:r>
                      <a:r>
                        <a:rPr lang="en-US" sz="1200" dirty="0">
                          <a:latin typeface="PF BeauSans Pro" panose="02000500000000020004" pitchFamily="2" charset="0"/>
                        </a:rPr>
                        <a:t> file </a:t>
                      </a:r>
                      <a:r>
                        <a:rPr lang="vi-VN" sz="1200" dirty="0">
                          <a:latin typeface="PF BeauSans Pro" panose="02000500000000020004" pitchFamily="2" charset="0"/>
                        </a:rPr>
                        <a:t>audio, video</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Văn bản chuyển đổi từ giọng nói, có thể chỉnh sửa</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Ghi</a:t>
                      </a:r>
                      <a:r>
                        <a:rPr lang="en-US" sz="1200" dirty="0">
                          <a:latin typeface="PF BeauSans Pro" panose="02000500000000020004" pitchFamily="2" charset="0"/>
                        </a:rPr>
                        <a:t> </a:t>
                      </a:r>
                      <a:r>
                        <a:rPr lang="en-US" sz="1200" dirty="0" err="1">
                          <a:latin typeface="PF BeauSans Pro" panose="02000500000000020004" pitchFamily="2" charset="0"/>
                        </a:rPr>
                        <a:t>âm</a:t>
                      </a:r>
                      <a:r>
                        <a:rPr lang="en-US" sz="1200" dirty="0">
                          <a:latin typeface="PF BeauSans Pro" panose="02000500000000020004" pitchFamily="2" charset="0"/>
                        </a:rPr>
                        <a:t> </a:t>
                      </a:r>
                      <a:r>
                        <a:rPr lang="en-US" sz="1200" dirty="0" err="1">
                          <a:latin typeface="PF BeauSans Pro" panose="02000500000000020004" pitchFamily="2" charset="0"/>
                        </a:rPr>
                        <a:t>giọng</a:t>
                      </a:r>
                      <a:r>
                        <a:rPr lang="en-US" sz="1200" dirty="0">
                          <a:latin typeface="PF BeauSans Pro" panose="02000500000000020004" pitchFamily="2" charset="0"/>
                        </a:rPr>
                        <a:t> </a:t>
                      </a:r>
                      <a:r>
                        <a:rPr lang="en-US" sz="1200" dirty="0" err="1">
                          <a:latin typeface="PF BeauSans Pro" panose="02000500000000020004" pitchFamily="2" charset="0"/>
                        </a:rPr>
                        <a:t>nói</a:t>
                      </a:r>
                      <a:r>
                        <a:rPr lang="en-US" sz="1200" dirty="0">
                          <a:latin typeface="PF BeauSans Pro" panose="02000500000000020004" pitchFamily="2" charset="0"/>
                        </a:rPr>
                        <a:t> </a:t>
                      </a:r>
                      <a:r>
                        <a:rPr lang="en-US" sz="1200" dirty="0" err="1">
                          <a:latin typeface="PF BeauSans Pro" panose="02000500000000020004" pitchFamily="2" charset="0"/>
                        </a:rPr>
                        <a:t>cuộc</a:t>
                      </a:r>
                      <a:r>
                        <a:rPr lang="en-US" sz="1200" dirty="0">
                          <a:latin typeface="PF BeauSans Pro" panose="02000500000000020004" pitchFamily="2" charset="0"/>
                        </a:rPr>
                        <a:t> </a:t>
                      </a:r>
                      <a:r>
                        <a:rPr lang="en-US" sz="1200" dirty="0" err="1">
                          <a:latin typeface="PF BeauSans Pro" panose="02000500000000020004" pitchFamily="2" charset="0"/>
                        </a:rPr>
                        <a:t>họp</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Văn </a:t>
                      </a:r>
                      <a:r>
                        <a:rPr lang="en-US" sz="1200" dirty="0" err="1">
                          <a:latin typeface="PF BeauSans Pro" panose="02000500000000020004" pitchFamily="2" charset="0"/>
                        </a:rPr>
                        <a:t>bản</a:t>
                      </a:r>
                      <a:r>
                        <a:rPr lang="en-US" sz="1200" dirty="0">
                          <a:latin typeface="PF BeauSans Pro" panose="02000500000000020004" pitchFamily="2" charset="0"/>
                        </a:rPr>
                        <a:t> </a:t>
                      </a:r>
                      <a:r>
                        <a:rPr lang="vi-VN" sz="1200" dirty="0">
                          <a:latin typeface="PF BeauSans Pro" panose="02000500000000020004" pitchFamily="2" charset="0"/>
                        </a:rPr>
                        <a:t>được chuyển đổi từ giọng nói</a:t>
                      </a:r>
                      <a:r>
                        <a:rPr lang="en-US" sz="1200" dirty="0">
                          <a:latin typeface="PF BeauSans Pro" panose="02000500000000020004" pitchFamily="2" charset="0"/>
                        </a:rPr>
                        <a:t> </a:t>
                      </a:r>
                      <a:r>
                        <a:rPr lang="vi-VN" sz="1200" dirty="0">
                          <a:latin typeface="PF BeauSans Pro" panose="02000500000000020004" pitchFamily="2" charset="0"/>
                        </a:rPr>
                        <a:t>trong</a:t>
                      </a:r>
                      <a:r>
                        <a:rPr lang="en-US" sz="1200" dirty="0">
                          <a:latin typeface="PF BeauSans Pro" panose="02000500000000020004" pitchFamily="2" charset="0"/>
                        </a:rPr>
                        <a:t> </a:t>
                      </a:r>
                      <a:r>
                        <a:rPr lang="en-US" sz="1200" dirty="0" err="1">
                          <a:latin typeface="PF BeauSans Pro" panose="02000500000000020004" pitchFamily="2" charset="0"/>
                        </a:rPr>
                        <a:t>cuộc</a:t>
                      </a:r>
                      <a:r>
                        <a:rPr lang="en-US" sz="1200" dirty="0">
                          <a:latin typeface="PF BeauSans Pro" panose="02000500000000020004" pitchFamily="2" charset="0"/>
                        </a:rPr>
                        <a:t> </a:t>
                      </a:r>
                      <a:r>
                        <a:rPr lang="en-US" sz="1200" dirty="0" err="1">
                          <a:latin typeface="PF BeauSans Pro" panose="02000500000000020004" pitchFamily="2" charset="0"/>
                        </a:rPr>
                        <a:t>họp</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2662086974"/>
                  </a:ext>
                </a:extLst>
              </a:tr>
              <a:tr h="1613629">
                <a:tc vMerge="1">
                  <a:txBody>
                    <a:bodyPr/>
                    <a:lstStyle/>
                    <a:p>
                      <a:pPr algn="ct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Chuyển v</a:t>
                      </a:r>
                      <a:r>
                        <a:rPr lang="en-US" sz="1200" dirty="0" err="1">
                          <a:latin typeface="PF BeauSans Pro" panose="02000500000000020004" pitchFamily="2" charset="0"/>
                        </a:rPr>
                        <a:t>ăn</a:t>
                      </a:r>
                      <a:r>
                        <a:rPr lang="en-US" sz="1200" dirty="0">
                          <a:latin typeface="PF BeauSans Pro" panose="02000500000000020004" pitchFamily="2" charset="0"/>
                        </a:rPr>
                        <a:t> </a:t>
                      </a:r>
                      <a:r>
                        <a:rPr lang="en-US" sz="1200" dirty="0" err="1">
                          <a:latin typeface="PF BeauSans Pro" panose="02000500000000020004" pitchFamily="2" charset="0"/>
                        </a:rPr>
                        <a:t>bản</a:t>
                      </a:r>
                      <a:r>
                        <a:rPr lang="en-US" sz="1200" dirty="0">
                          <a:latin typeface="PF BeauSans Pro" panose="02000500000000020004" pitchFamily="2" charset="0"/>
                        </a:rPr>
                        <a:t> </a:t>
                      </a:r>
                      <a:r>
                        <a:rPr lang="en-US" sz="1200" dirty="0" err="1">
                          <a:latin typeface="PF BeauSans Pro" panose="02000500000000020004" pitchFamily="2" charset="0"/>
                        </a:rPr>
                        <a:t>thành</a:t>
                      </a:r>
                      <a:r>
                        <a:rPr lang="en-US" sz="1200" dirty="0">
                          <a:latin typeface="PF BeauSans Pro" panose="02000500000000020004" pitchFamily="2" charset="0"/>
                        </a:rPr>
                        <a:t> </a:t>
                      </a:r>
                      <a:r>
                        <a:rPr lang="en-US" sz="1200" dirty="0" err="1">
                          <a:latin typeface="PF BeauSans Pro" panose="02000500000000020004" pitchFamily="2" charset="0"/>
                        </a:rPr>
                        <a:t>giọng</a:t>
                      </a:r>
                      <a:r>
                        <a:rPr lang="en-US" sz="1200" dirty="0">
                          <a:latin typeface="PF BeauSans Pro" panose="02000500000000020004" pitchFamily="2" charset="0"/>
                        </a:rPr>
                        <a:t> </a:t>
                      </a:r>
                      <a:r>
                        <a:rPr lang="en-US" sz="1200" dirty="0" err="1">
                          <a:latin typeface="PF BeauSans Pro" panose="02000500000000020004" pitchFamily="2" charset="0"/>
                        </a:rPr>
                        <a:t>nói</a:t>
                      </a:r>
                      <a:r>
                        <a:rPr lang="en-US" sz="1200" dirty="0">
                          <a:latin typeface="PF BeauSans Pro" panose="02000500000000020004" pitchFamily="2" charset="0"/>
                        </a:rPr>
                        <a:t> (text-to-speech)</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en-US" sz="1200" dirty="0">
                          <a:latin typeface="PF BeauSans Pro" panose="02000500000000020004" pitchFamily="2" charset="0"/>
                        </a:rPr>
                        <a:t>C</a:t>
                      </a:r>
                      <a:r>
                        <a:rPr lang="vi-VN" sz="1200" dirty="0">
                          <a:latin typeface="PF BeauSans Pro" panose="02000500000000020004" pitchFamily="2" charset="0"/>
                        </a:rPr>
                        <a:t>họn giọng nói mô phỏng với các tùy chỉnh như: ngữ điệu, giọng nam/nữ, tốc độ đọc</a:t>
                      </a:r>
                    </a:p>
                    <a:p>
                      <a:pPr marL="171450" indent="-171450" algn="l">
                        <a:buFont typeface="PF BeauSans Pro" panose="02000500000000020004" pitchFamily="2" charset="0"/>
                        <a:buChar char="–"/>
                      </a:pPr>
                      <a:r>
                        <a:rPr lang="vi-VN" sz="1200" dirty="0">
                          <a:latin typeface="PF BeauSans Pro" panose="02000500000000020004" pitchFamily="2" charset="0"/>
                        </a:rPr>
                        <a:t>Kết quả phát trực tiếp ngay trong giao diện với nút replay hoặc tải về định dạng file audio</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Tải lên văn bản</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Giọng nói được chuyển đổi từ văn bản</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Tx/>
                        <a:buChar char="-"/>
                      </a:pPr>
                      <a:r>
                        <a:rPr lang="vi-VN" sz="1200" dirty="0">
                          <a:latin typeface="PF BeauSans Pro" panose="02000500000000020004" pitchFamily="2" charset="0"/>
                        </a:rPr>
                        <a:t>Nhập văn bản: ‘Chào mừng đến với video hướng dẫn’</a:t>
                      </a:r>
                    </a:p>
                    <a:p>
                      <a:pPr marL="171450" indent="-171450" algn="l">
                        <a:buFontTx/>
                        <a:buChar char="-"/>
                      </a:pPr>
                      <a:r>
                        <a:rPr lang="vi-VN" sz="1200" dirty="0">
                          <a:latin typeface="PF BeauSans Pro" panose="02000500000000020004" pitchFamily="2" charset="0"/>
                        </a:rPr>
                        <a:t>Tùy chỉnh giọng: ‘Nữ’</a:t>
                      </a:r>
                    </a:p>
                    <a:p>
                      <a:pPr marL="171450" indent="-171450" algn="l">
                        <a:buFontTx/>
                        <a:buChar char="-"/>
                      </a:pPr>
                      <a:r>
                        <a:rPr lang="vi-VN" sz="1200" dirty="0">
                          <a:latin typeface="PF BeauSans Pro" panose="02000500000000020004" pitchFamily="2" charset="0"/>
                        </a:rPr>
                        <a:t>Tốc độ: ‘Trung bình’</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Giọng nói mô phỏng: 'Chào mừng đến với video hướng dẫn'</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3556526916"/>
                  </a:ext>
                </a:extLst>
              </a:tr>
            </a:tbl>
          </a:graphicData>
        </a:graphic>
      </p:graphicFrame>
    </p:spTree>
    <p:extLst>
      <p:ext uri="{BB962C8B-B14F-4D97-AF65-F5344CB8AC3E}">
        <p14:creationId xmlns:p14="http://schemas.microsoft.com/office/powerpoint/2010/main" val="7676714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892238-CCC4-22AA-DE90-BD1CDCF9DCD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4DC0E53C-BF9D-A49D-3315-F770549D6CA1}"/>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5861370-72B8-5A96-D281-43DA6218AF7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F59C2EE2-00C0-6131-0433-7808110F2A44}"/>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63484564-0E17-64A4-9F3E-65DF99582F5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1170DE85-AB36-F968-8366-B0445ADD334A}"/>
              </a:ext>
            </a:extLst>
          </p:cNvPr>
          <p:cNvSpPr/>
          <p:nvPr/>
        </p:nvSpPr>
        <p:spPr>
          <a:xfrm>
            <a:off x="-16936" y="760794"/>
            <a:ext cx="5791203"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92716101-AA0B-19B4-07B6-9877B86AF00E}"/>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Phương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thức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tương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tác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và</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giao</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diện</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143AA45C-0C22-DB39-FBA1-9492256AED34}"/>
              </a:ext>
            </a:extLst>
          </p:cNvPr>
          <p:cNvSpPr/>
          <p:nvPr/>
        </p:nvSpPr>
        <p:spPr>
          <a:xfrm>
            <a:off x="6125849" y="6420778"/>
            <a:ext cx="2704887"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Đề</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xuất</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tính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năng</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giao</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diện</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AA1D49E9-224B-27FF-8E40-E589C2C81B29}"/>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EDC561AE-B8C8-06D8-9857-43C61026E7FB}"/>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graphicFrame>
        <p:nvGraphicFramePr>
          <p:cNvPr id="2" name="Table 4">
            <a:extLst>
              <a:ext uri="{FF2B5EF4-FFF2-40B4-BE49-F238E27FC236}">
                <a16:creationId xmlns:a16="http://schemas.microsoft.com/office/drawing/2014/main" id="{A6724C42-F844-6C19-673F-E64A011363BC}"/>
              </a:ext>
            </a:extLst>
          </p:cNvPr>
          <p:cNvGraphicFramePr>
            <a:graphicFrameLocks noGrp="1"/>
          </p:cNvGraphicFramePr>
          <p:nvPr>
            <p:extLst>
              <p:ext uri="{D42A27DB-BD31-4B8C-83A1-F6EECF244321}">
                <p14:modId xmlns:p14="http://schemas.microsoft.com/office/powerpoint/2010/main" val="1917895409"/>
              </p:ext>
            </p:extLst>
          </p:nvPr>
        </p:nvGraphicFramePr>
        <p:xfrm>
          <a:off x="519764" y="1281523"/>
          <a:ext cx="11222469" cy="4698213"/>
        </p:xfrm>
        <a:graphic>
          <a:graphicData uri="http://schemas.openxmlformats.org/drawingml/2006/table">
            <a:tbl>
              <a:tblPr firstRow="1" bandRow="1">
                <a:tableStyleId>{5C22544A-7EE6-4342-B048-85BDC9FD1C3A}</a:tableStyleId>
              </a:tblPr>
              <a:tblGrid>
                <a:gridCol w="737536">
                  <a:extLst>
                    <a:ext uri="{9D8B030D-6E8A-4147-A177-3AD203B41FA5}">
                      <a16:colId xmlns:a16="http://schemas.microsoft.com/office/drawing/2014/main" val="88551048"/>
                    </a:ext>
                  </a:extLst>
                </a:gridCol>
                <a:gridCol w="1295400">
                  <a:extLst>
                    <a:ext uri="{9D8B030D-6E8A-4147-A177-3AD203B41FA5}">
                      <a16:colId xmlns:a16="http://schemas.microsoft.com/office/drawing/2014/main" val="1789346352"/>
                    </a:ext>
                  </a:extLst>
                </a:gridCol>
                <a:gridCol w="977900">
                  <a:extLst>
                    <a:ext uri="{9D8B030D-6E8A-4147-A177-3AD203B41FA5}">
                      <a16:colId xmlns:a16="http://schemas.microsoft.com/office/drawing/2014/main" val="2623302553"/>
                    </a:ext>
                  </a:extLst>
                </a:gridCol>
                <a:gridCol w="2895600">
                  <a:extLst>
                    <a:ext uri="{9D8B030D-6E8A-4147-A177-3AD203B41FA5}">
                      <a16:colId xmlns:a16="http://schemas.microsoft.com/office/drawing/2014/main" val="2180679147"/>
                    </a:ext>
                  </a:extLst>
                </a:gridCol>
                <a:gridCol w="1107606">
                  <a:extLst>
                    <a:ext uri="{9D8B030D-6E8A-4147-A177-3AD203B41FA5}">
                      <a16:colId xmlns:a16="http://schemas.microsoft.com/office/drawing/2014/main" val="302951973"/>
                    </a:ext>
                  </a:extLst>
                </a:gridCol>
                <a:gridCol w="1711794">
                  <a:extLst>
                    <a:ext uri="{9D8B030D-6E8A-4147-A177-3AD203B41FA5}">
                      <a16:colId xmlns:a16="http://schemas.microsoft.com/office/drawing/2014/main" val="382007367"/>
                    </a:ext>
                  </a:extLst>
                </a:gridCol>
                <a:gridCol w="1093824">
                  <a:extLst>
                    <a:ext uri="{9D8B030D-6E8A-4147-A177-3AD203B41FA5}">
                      <a16:colId xmlns:a16="http://schemas.microsoft.com/office/drawing/2014/main" val="1320028950"/>
                    </a:ext>
                  </a:extLst>
                </a:gridCol>
                <a:gridCol w="1402809">
                  <a:extLst>
                    <a:ext uri="{9D8B030D-6E8A-4147-A177-3AD203B41FA5}">
                      <a16:colId xmlns:a16="http://schemas.microsoft.com/office/drawing/2014/main" val="3165210314"/>
                    </a:ext>
                  </a:extLst>
                </a:gridCol>
              </a:tblGrid>
              <a:tr h="527550">
                <a:tc rowSpan="2">
                  <a:txBody>
                    <a:bodyPr/>
                    <a:lstStyle/>
                    <a:p>
                      <a:pPr algn="ctr"/>
                      <a:r>
                        <a:rPr lang="en-US" sz="1200" dirty="0" err="1">
                          <a:latin typeface="FS Magistral Bold" panose="020B0804030204080304" pitchFamily="34" charset="0"/>
                        </a:rPr>
                        <a:t>Nhóm</a:t>
                      </a:r>
                      <a:r>
                        <a:rPr lang="en-US" sz="1200" dirty="0">
                          <a:latin typeface="FS Magistral Bold" panose="020B0804030204080304" pitchFamily="34" charset="0"/>
                        </a:rPr>
                        <a:t> </a:t>
                      </a:r>
                      <a:r>
                        <a:rPr lang="en-US" sz="1200" dirty="0" err="1">
                          <a:latin typeface="FS Magistral Bold" panose="020B0804030204080304" pitchFamily="34" charset="0"/>
                        </a:rPr>
                        <a:t>tính</a:t>
                      </a:r>
                      <a:r>
                        <a:rPr lang="en-US" sz="1200" dirty="0">
                          <a:latin typeface="FS Magistral Bold" panose="020B0804030204080304" pitchFamily="34" charset="0"/>
                        </a:rPr>
                        <a:t> </a:t>
                      </a:r>
                      <a:r>
                        <a:rPr lang="en-US" sz="1200" dirty="0" err="1">
                          <a:latin typeface="FS Magistral Bold" panose="020B0804030204080304" pitchFamily="34" charset="0"/>
                        </a:rPr>
                        <a:t>năng</a:t>
                      </a:r>
                      <a:endParaRPr lang="en-US" sz="1200" dirty="0">
                        <a:latin typeface="FS Magistral Bold" panose="020B0804030204080304" pitchFamily="34"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Tính năng</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Kênh triển khai</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Giao diện</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gridSpan="2">
                  <a:txBody>
                    <a:bodyPr/>
                    <a:lstStyle/>
                    <a:p>
                      <a:pPr algn="ctr"/>
                      <a:r>
                        <a:rPr lang="en-US" sz="1200">
                          <a:latin typeface="FS Magistral Bold" panose="020B0804030204080304" pitchFamily="34" charset="0"/>
                        </a:rPr>
                        <a:t>Phương thức tương tác</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B02929"/>
                    </a:solidFill>
                  </a:tcPr>
                </a:tc>
                <a:tc h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Ví dụ Input</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Ví dụ Output</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2330303233"/>
                  </a:ext>
                </a:extLst>
              </a:tr>
              <a:tr h="555622">
                <a:tc vMerge="1">
                  <a:txBody>
                    <a:bodyPr/>
                    <a:lstStyle/>
                    <a:p>
                      <a:pPr algn="ctr"/>
                      <a:endParaRPr lang="en-US" sz="1200" dirty="0">
                        <a:latin typeface="FS Magistral Bold" panose="020B0804030204080304" pitchFamily="34"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200">
                          <a:solidFill>
                            <a:schemeClr val="bg1"/>
                          </a:solidFill>
                          <a:latin typeface="FS Magistral Bold" panose="020B0804030204080304" pitchFamily="34" charset="0"/>
                        </a:rPr>
                        <a:t>Input</a:t>
                      </a:r>
                      <a:endParaRPr lang="en-US" sz="1200" dirty="0">
                        <a:solidFill>
                          <a:schemeClr val="bg1"/>
                        </a:solidFill>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200">
                          <a:solidFill>
                            <a:schemeClr val="bg1"/>
                          </a:solidFill>
                          <a:latin typeface="FS Magistral Bold" panose="020B0804030204080304" pitchFamily="34" charset="0"/>
                        </a:rPr>
                        <a:t>Output</a:t>
                      </a:r>
                      <a:endParaRPr lang="en-US" sz="1200" dirty="0">
                        <a:solidFill>
                          <a:schemeClr val="bg1"/>
                        </a:solidFill>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384761073"/>
                  </a:ext>
                </a:extLst>
              </a:tr>
              <a:tr h="1128475">
                <a:tc rowSpan="3">
                  <a:txBody>
                    <a:bodyPr/>
                    <a:lstStyle/>
                    <a:p>
                      <a:pPr algn="ctr"/>
                      <a:r>
                        <a:rPr lang="en-US" sz="1200" dirty="0" err="1">
                          <a:latin typeface="PF BeauSans Pro" panose="02000500000000020004" pitchFamily="2" charset="0"/>
                        </a:rPr>
                        <a:t>Phân</a:t>
                      </a:r>
                      <a:r>
                        <a:rPr lang="en-US" sz="1200" dirty="0">
                          <a:latin typeface="PF BeauSans Pro" panose="02000500000000020004" pitchFamily="2" charset="0"/>
                        </a:rPr>
                        <a:t> </a:t>
                      </a:r>
                      <a:r>
                        <a:rPr lang="en-US" sz="1200" dirty="0" err="1">
                          <a:latin typeface="PF BeauSans Pro" panose="02000500000000020004" pitchFamily="2" charset="0"/>
                        </a:rPr>
                        <a:t>Tích</a:t>
                      </a:r>
                      <a:r>
                        <a:rPr lang="en-US" sz="1200" dirty="0">
                          <a:latin typeface="PF BeauSans Pro" panose="02000500000000020004" pitchFamily="2" charset="0"/>
                        </a:rPr>
                        <a:t> </a:t>
                      </a:r>
                      <a:r>
                        <a:rPr lang="en-US" sz="1200" dirty="0" err="1">
                          <a:latin typeface="PF BeauSans Pro" panose="02000500000000020004" pitchFamily="2" charset="0"/>
                        </a:rPr>
                        <a:t>và</a:t>
                      </a:r>
                      <a:r>
                        <a:rPr lang="en-US" sz="1200" dirty="0">
                          <a:latin typeface="PF BeauSans Pro" panose="02000500000000020004" pitchFamily="2" charset="0"/>
                        </a:rPr>
                        <a:t> </a:t>
                      </a:r>
                      <a:r>
                        <a:rPr lang="en-US" sz="1200" dirty="0" err="1">
                          <a:latin typeface="PF BeauSans Pro" panose="02000500000000020004" pitchFamily="2" charset="0"/>
                        </a:rPr>
                        <a:t>Chuyển</a:t>
                      </a:r>
                      <a:r>
                        <a:rPr lang="en-US" sz="1200" dirty="0">
                          <a:latin typeface="PF BeauSans Pro" panose="02000500000000020004" pitchFamily="2" charset="0"/>
                        </a:rPr>
                        <a:t> </a:t>
                      </a:r>
                      <a:r>
                        <a:rPr lang="en-US" sz="1200" dirty="0" err="1">
                          <a:latin typeface="PF BeauSans Pro" panose="02000500000000020004" pitchFamily="2" charset="0"/>
                        </a:rPr>
                        <a:t>Đổi</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Dịch</a:t>
                      </a:r>
                      <a:r>
                        <a:rPr lang="en-US" sz="1200" dirty="0">
                          <a:latin typeface="PF BeauSans Pro" panose="02000500000000020004" pitchFamily="2" charset="0"/>
                        </a:rPr>
                        <a:t> </a:t>
                      </a:r>
                      <a:r>
                        <a:rPr lang="en-US" sz="1200" dirty="0" err="1">
                          <a:latin typeface="PF BeauSans Pro" panose="02000500000000020004" pitchFamily="2" charset="0"/>
                        </a:rPr>
                        <a:t>nội</a:t>
                      </a:r>
                      <a:r>
                        <a:rPr lang="en-US" sz="1200" dirty="0">
                          <a:latin typeface="PF BeauSans Pro" panose="02000500000000020004" pitchFamily="2" charset="0"/>
                        </a:rPr>
                        <a:t> dung video, </a:t>
                      </a:r>
                      <a:r>
                        <a:rPr lang="en-US" sz="1200" dirty="0" err="1">
                          <a:latin typeface="PF BeauSans Pro" panose="02000500000000020004" pitchFamily="2" charset="0"/>
                        </a:rPr>
                        <a:t>chuyển</a:t>
                      </a:r>
                      <a:r>
                        <a:rPr lang="en-US" sz="1200" dirty="0">
                          <a:latin typeface="PF BeauSans Pro" panose="02000500000000020004" pitchFamily="2" charset="0"/>
                        </a:rPr>
                        <a:t> </a:t>
                      </a:r>
                      <a:r>
                        <a:rPr lang="en-US" sz="1200" dirty="0" err="1">
                          <a:latin typeface="PF BeauSans Pro" panose="02000500000000020004" pitchFamily="2" charset="0"/>
                        </a:rPr>
                        <a:t>đổi</a:t>
                      </a:r>
                      <a:r>
                        <a:rPr lang="en-US" sz="1200" dirty="0">
                          <a:latin typeface="PF BeauSans Pro" panose="02000500000000020004" pitchFamily="2" charset="0"/>
                        </a:rPr>
                        <a:t> </a:t>
                      </a:r>
                      <a:r>
                        <a:rPr lang="en-US" sz="1200" dirty="0" err="1">
                          <a:latin typeface="PF BeauSans Pro" panose="02000500000000020004" pitchFamily="2" charset="0"/>
                        </a:rPr>
                        <a:t>giọng</a:t>
                      </a:r>
                      <a:r>
                        <a:rPr lang="en-US" sz="1200" dirty="0">
                          <a:latin typeface="PF BeauSans Pro" panose="02000500000000020004" pitchFamily="2" charset="0"/>
                        </a:rPr>
                        <a:t> </a:t>
                      </a:r>
                      <a:r>
                        <a:rPr lang="en-US" sz="1200" dirty="0" err="1">
                          <a:latin typeface="PF BeauSans Pro" panose="02000500000000020004" pitchFamily="2" charset="0"/>
                        </a:rPr>
                        <a:t>nói</a:t>
                      </a:r>
                      <a:r>
                        <a:rPr lang="en-US" sz="1200" dirty="0">
                          <a:latin typeface="PF BeauSans Pro" panose="02000500000000020004" pitchFamily="2" charset="0"/>
                        </a:rPr>
                        <a:t> </a:t>
                      </a:r>
                      <a:r>
                        <a:rPr lang="en-US" sz="1200" dirty="0" err="1">
                          <a:latin typeface="PF BeauSans Pro" panose="02000500000000020004" pitchFamily="2" charset="0"/>
                        </a:rPr>
                        <a:t>kết</a:t>
                      </a:r>
                      <a:r>
                        <a:rPr lang="en-US" sz="1200" dirty="0">
                          <a:latin typeface="PF BeauSans Pro" panose="02000500000000020004" pitchFamily="2" charset="0"/>
                        </a:rPr>
                        <a:t> </a:t>
                      </a:r>
                      <a:r>
                        <a:rPr lang="en-US" sz="1200" dirty="0" err="1">
                          <a:latin typeface="PF BeauSans Pro" panose="02000500000000020004" pitchFamily="2" charset="0"/>
                        </a:rPr>
                        <a:t>hợp</a:t>
                      </a:r>
                      <a:r>
                        <a:rPr lang="en-US" sz="1200" dirty="0">
                          <a:latin typeface="PF BeauSans Pro" panose="02000500000000020004" pitchFamily="2" charset="0"/>
                        </a:rPr>
                        <a:t> </a:t>
                      </a:r>
                      <a:r>
                        <a:rPr lang="en-US" sz="1200" dirty="0" err="1">
                          <a:latin typeface="PF BeauSans Pro" panose="02000500000000020004" pitchFamily="2" charset="0"/>
                        </a:rPr>
                        <a:t>khẩu</a:t>
                      </a:r>
                      <a:r>
                        <a:rPr lang="en-US" sz="1200" dirty="0">
                          <a:latin typeface="PF BeauSans Pro" panose="02000500000000020004" pitchFamily="2" charset="0"/>
                        </a:rPr>
                        <a:t> </a:t>
                      </a:r>
                      <a:r>
                        <a:rPr lang="en-US" sz="1200" dirty="0" err="1">
                          <a:latin typeface="PF BeauSans Pro" panose="02000500000000020004" pitchFamily="2" charset="0"/>
                        </a:rPr>
                        <a:t>hình</a:t>
                      </a:r>
                      <a:r>
                        <a:rPr lang="en-US" sz="1200" dirty="0">
                          <a:latin typeface="PF BeauSans Pro" panose="02000500000000020004" pitchFamily="2" charset="0"/>
                        </a:rPr>
                        <a:t> </a:t>
                      </a:r>
                      <a:r>
                        <a:rPr lang="en-US" sz="1200" dirty="0" err="1">
                          <a:latin typeface="PF BeauSans Pro" panose="02000500000000020004" pitchFamily="2" charset="0"/>
                        </a:rPr>
                        <a:t>miệng</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en-US" sz="1200" dirty="0">
                          <a:latin typeface="PF BeauSans Pro" panose="02000500000000020004" pitchFamily="2" charset="0"/>
                        </a:rPr>
                        <a:t>H</a:t>
                      </a:r>
                      <a:r>
                        <a:rPr lang="vi-VN" sz="1200" dirty="0">
                          <a:latin typeface="PF BeauSans Pro" panose="02000500000000020004" pitchFamily="2" charset="0"/>
                        </a:rPr>
                        <a:t>iển thị khung video preview, nơi người dùng nhập ngôn ngữ đầu vào và đầu ra</a:t>
                      </a:r>
                    </a:p>
                    <a:p>
                      <a:pPr marL="171450" indent="-171450" algn="l">
                        <a:buFont typeface="PF BeauSans Pro" panose="02000500000000020004" pitchFamily="2" charset="0"/>
                        <a:buChar char="–"/>
                      </a:pPr>
                      <a:r>
                        <a:rPr lang="vi-VN" sz="1200" dirty="0">
                          <a:latin typeface="PF BeauSans Pro" panose="02000500000000020004" pitchFamily="2" charset="0"/>
                        </a:rPr>
                        <a:t>Tính năng chọn style giọng nói, tốc độ dịch và điều chỉnh thời gian khớp khẩu hình miệng</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Tải lên video gốc, ngôn ngữ nguồn</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Video </a:t>
                      </a:r>
                      <a:r>
                        <a:rPr lang="en-US" sz="1200" dirty="0" err="1">
                          <a:latin typeface="PF BeauSans Pro" panose="02000500000000020004" pitchFamily="2" charset="0"/>
                        </a:rPr>
                        <a:t>đã</a:t>
                      </a:r>
                      <a:r>
                        <a:rPr lang="en-US" sz="1200" dirty="0">
                          <a:latin typeface="PF BeauSans Pro" panose="02000500000000020004" pitchFamily="2" charset="0"/>
                        </a:rPr>
                        <a:t> </a:t>
                      </a:r>
                      <a:r>
                        <a:rPr lang="en-US" sz="1200" dirty="0" err="1">
                          <a:latin typeface="PF BeauSans Pro" panose="02000500000000020004" pitchFamily="2" charset="0"/>
                        </a:rPr>
                        <a:t>dịch</a:t>
                      </a:r>
                      <a:r>
                        <a:rPr lang="en-US" sz="1200" dirty="0">
                          <a:latin typeface="PF BeauSans Pro" panose="02000500000000020004" pitchFamily="2" charset="0"/>
                        </a:rPr>
                        <a:t> </a:t>
                      </a:r>
                      <a:r>
                        <a:rPr lang="en-US" sz="1200" dirty="0" err="1">
                          <a:latin typeface="PF BeauSans Pro" panose="02000500000000020004" pitchFamily="2" charset="0"/>
                        </a:rPr>
                        <a:t>với</a:t>
                      </a:r>
                      <a:r>
                        <a:rPr lang="en-US" sz="1200" dirty="0">
                          <a:latin typeface="PF BeauSans Pro" panose="02000500000000020004" pitchFamily="2" charset="0"/>
                        </a:rPr>
                        <a:t> </a:t>
                      </a:r>
                      <a:r>
                        <a:rPr lang="en-US" sz="1200" dirty="0" err="1">
                          <a:latin typeface="PF BeauSans Pro" panose="02000500000000020004" pitchFamily="2" charset="0"/>
                        </a:rPr>
                        <a:t>giọng</a:t>
                      </a:r>
                      <a:r>
                        <a:rPr lang="en-US" sz="1200" dirty="0">
                          <a:latin typeface="PF BeauSans Pro" panose="02000500000000020004" pitchFamily="2" charset="0"/>
                        </a:rPr>
                        <a:t> </a:t>
                      </a:r>
                      <a:r>
                        <a:rPr lang="en-US" sz="1200" dirty="0" err="1">
                          <a:latin typeface="PF BeauSans Pro" panose="02000500000000020004" pitchFamily="2" charset="0"/>
                        </a:rPr>
                        <a:t>nói</a:t>
                      </a:r>
                      <a:r>
                        <a:rPr lang="en-US" sz="1200" dirty="0">
                          <a:latin typeface="PF BeauSans Pro" panose="02000500000000020004" pitchFamily="2" charset="0"/>
                        </a:rPr>
                        <a:t> </a:t>
                      </a:r>
                      <a:r>
                        <a:rPr lang="en-US" sz="1200" dirty="0" err="1">
                          <a:latin typeface="PF BeauSans Pro" panose="02000500000000020004" pitchFamily="2" charset="0"/>
                        </a:rPr>
                        <a:t>và</a:t>
                      </a:r>
                      <a:r>
                        <a:rPr lang="en-US" sz="1200" dirty="0">
                          <a:latin typeface="PF BeauSans Pro" panose="02000500000000020004" pitchFamily="2" charset="0"/>
                        </a:rPr>
                        <a:t> </a:t>
                      </a:r>
                      <a:r>
                        <a:rPr lang="en-US" sz="1200" dirty="0" err="1">
                          <a:latin typeface="PF BeauSans Pro" panose="02000500000000020004" pitchFamily="2" charset="0"/>
                        </a:rPr>
                        <a:t>khẩu</a:t>
                      </a:r>
                      <a:r>
                        <a:rPr lang="en-US" sz="1200" dirty="0">
                          <a:latin typeface="PF BeauSans Pro" panose="02000500000000020004" pitchFamily="2" charset="0"/>
                        </a:rPr>
                        <a:t> </a:t>
                      </a:r>
                      <a:r>
                        <a:rPr lang="en-US" sz="1200" dirty="0" err="1">
                          <a:latin typeface="PF BeauSans Pro" panose="02000500000000020004" pitchFamily="2" charset="0"/>
                        </a:rPr>
                        <a:t>hình</a:t>
                      </a:r>
                      <a:r>
                        <a:rPr lang="en-US" sz="1200" dirty="0">
                          <a:latin typeface="PF BeauSans Pro" panose="02000500000000020004" pitchFamily="2" charset="0"/>
                        </a:rPr>
                        <a:t> </a:t>
                      </a:r>
                      <a:r>
                        <a:rPr lang="en-US" sz="1200" dirty="0" err="1">
                          <a:latin typeface="PF BeauSans Pro" panose="02000500000000020004" pitchFamily="2" charset="0"/>
                        </a:rPr>
                        <a:t>miệng</a:t>
                      </a:r>
                      <a:r>
                        <a:rPr lang="en-US" sz="1200" dirty="0">
                          <a:latin typeface="PF BeauSans Pro" panose="02000500000000020004" pitchFamily="2" charset="0"/>
                        </a:rPr>
                        <a:t> </a:t>
                      </a:r>
                      <a:r>
                        <a:rPr lang="en-US" sz="1200" dirty="0" err="1">
                          <a:latin typeface="PF BeauSans Pro" panose="02000500000000020004" pitchFamily="2" charset="0"/>
                        </a:rPr>
                        <a:t>đồng</a:t>
                      </a:r>
                      <a:r>
                        <a:rPr lang="en-US" sz="1200" dirty="0">
                          <a:latin typeface="PF BeauSans Pro" panose="02000500000000020004" pitchFamily="2" charset="0"/>
                        </a:rPr>
                        <a:t> </a:t>
                      </a:r>
                      <a:r>
                        <a:rPr lang="en-US" sz="1200" dirty="0" err="1">
                          <a:latin typeface="PF BeauSans Pro" panose="02000500000000020004" pitchFamily="2" charset="0"/>
                        </a:rPr>
                        <a:t>bộ</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200" dirty="0">
                          <a:latin typeface="PF BeauSans Pro" panose="02000500000000020004" pitchFamily="2" charset="0"/>
                        </a:rPr>
                        <a:t>Tải lên video tiếng Anh, muốn chuyển sang tiếng Việt</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Video </a:t>
                      </a:r>
                      <a:r>
                        <a:rPr lang="en-US" sz="1200" dirty="0" err="1">
                          <a:latin typeface="PF BeauSans Pro" panose="02000500000000020004" pitchFamily="2" charset="0"/>
                        </a:rPr>
                        <a:t>đã</a:t>
                      </a:r>
                      <a:r>
                        <a:rPr lang="en-US" sz="1200" dirty="0">
                          <a:latin typeface="PF BeauSans Pro" panose="02000500000000020004" pitchFamily="2" charset="0"/>
                        </a:rPr>
                        <a:t> </a:t>
                      </a:r>
                      <a:r>
                        <a:rPr lang="en-US" sz="1200" dirty="0" err="1">
                          <a:latin typeface="PF BeauSans Pro" panose="02000500000000020004" pitchFamily="2" charset="0"/>
                        </a:rPr>
                        <a:t>dịch</a:t>
                      </a:r>
                      <a:r>
                        <a:rPr lang="en-US" sz="1200" dirty="0">
                          <a:latin typeface="PF BeauSans Pro" panose="02000500000000020004" pitchFamily="2" charset="0"/>
                        </a:rPr>
                        <a:t> sang </a:t>
                      </a:r>
                      <a:r>
                        <a:rPr lang="en-US" sz="1200" dirty="0" err="1">
                          <a:latin typeface="PF BeauSans Pro" panose="02000500000000020004" pitchFamily="2" charset="0"/>
                        </a:rPr>
                        <a:t>tiếng</a:t>
                      </a:r>
                      <a:r>
                        <a:rPr lang="en-US" sz="1200" dirty="0">
                          <a:latin typeface="PF BeauSans Pro" panose="02000500000000020004" pitchFamily="2" charset="0"/>
                        </a:rPr>
                        <a:t> </a:t>
                      </a:r>
                      <a:r>
                        <a:rPr lang="en-US" sz="1200" dirty="0" err="1">
                          <a:latin typeface="PF BeauSans Pro" panose="02000500000000020004" pitchFamily="2" charset="0"/>
                        </a:rPr>
                        <a:t>Việt</a:t>
                      </a:r>
                      <a:r>
                        <a:rPr lang="en-US" sz="1200" dirty="0">
                          <a:latin typeface="PF BeauSans Pro" panose="02000500000000020004" pitchFamily="2" charset="0"/>
                        </a:rPr>
                        <a:t>, </a:t>
                      </a:r>
                      <a:r>
                        <a:rPr lang="en-US" sz="1200" dirty="0" err="1">
                          <a:latin typeface="PF BeauSans Pro" panose="02000500000000020004" pitchFamily="2" charset="0"/>
                        </a:rPr>
                        <a:t>giọng</a:t>
                      </a:r>
                      <a:r>
                        <a:rPr lang="en-US" sz="1200" dirty="0">
                          <a:latin typeface="PF BeauSans Pro" panose="02000500000000020004" pitchFamily="2" charset="0"/>
                        </a:rPr>
                        <a:t> </a:t>
                      </a:r>
                      <a:r>
                        <a:rPr lang="en-US" sz="1200" dirty="0" err="1">
                          <a:latin typeface="PF BeauSans Pro" panose="02000500000000020004" pitchFamily="2" charset="0"/>
                        </a:rPr>
                        <a:t>nói</a:t>
                      </a:r>
                      <a:r>
                        <a:rPr lang="en-US" sz="1200" dirty="0">
                          <a:latin typeface="PF BeauSans Pro" panose="02000500000000020004" pitchFamily="2" charset="0"/>
                        </a:rPr>
                        <a:t> </a:t>
                      </a:r>
                      <a:r>
                        <a:rPr lang="en-US" sz="1200" dirty="0" err="1">
                          <a:latin typeface="PF BeauSans Pro" panose="02000500000000020004" pitchFamily="2" charset="0"/>
                        </a:rPr>
                        <a:t>và</a:t>
                      </a:r>
                      <a:r>
                        <a:rPr lang="en-US" sz="1200" dirty="0">
                          <a:latin typeface="PF BeauSans Pro" panose="02000500000000020004" pitchFamily="2" charset="0"/>
                        </a:rPr>
                        <a:t> </a:t>
                      </a:r>
                      <a:r>
                        <a:rPr lang="en-US" sz="1200" dirty="0" err="1">
                          <a:latin typeface="PF BeauSans Pro" panose="02000500000000020004" pitchFamily="2" charset="0"/>
                        </a:rPr>
                        <a:t>khẩu</a:t>
                      </a:r>
                      <a:r>
                        <a:rPr lang="en-US" sz="1200" dirty="0">
                          <a:latin typeface="PF BeauSans Pro" panose="02000500000000020004" pitchFamily="2" charset="0"/>
                        </a:rPr>
                        <a:t> </a:t>
                      </a:r>
                      <a:r>
                        <a:rPr lang="en-US" sz="1200" dirty="0" err="1">
                          <a:latin typeface="PF BeauSans Pro" panose="02000500000000020004" pitchFamily="2" charset="0"/>
                        </a:rPr>
                        <a:t>hình</a:t>
                      </a:r>
                      <a:r>
                        <a:rPr lang="en-US" sz="1200" dirty="0">
                          <a:latin typeface="PF BeauSans Pro" panose="02000500000000020004" pitchFamily="2" charset="0"/>
                        </a:rPr>
                        <a:t> </a:t>
                      </a:r>
                      <a:r>
                        <a:rPr lang="en-US" sz="1200" dirty="0" err="1">
                          <a:latin typeface="PF BeauSans Pro" panose="02000500000000020004" pitchFamily="2" charset="0"/>
                        </a:rPr>
                        <a:t>miệng</a:t>
                      </a:r>
                      <a:r>
                        <a:rPr lang="en-US" sz="1200" dirty="0">
                          <a:latin typeface="PF BeauSans Pro" panose="02000500000000020004" pitchFamily="2" charset="0"/>
                        </a:rPr>
                        <a:t> </a:t>
                      </a:r>
                      <a:r>
                        <a:rPr lang="en-US" sz="1200" dirty="0" err="1">
                          <a:latin typeface="PF BeauSans Pro" panose="02000500000000020004" pitchFamily="2" charset="0"/>
                        </a:rPr>
                        <a:t>đồng</a:t>
                      </a:r>
                      <a:r>
                        <a:rPr lang="en-US" sz="1200" dirty="0">
                          <a:latin typeface="PF BeauSans Pro" panose="02000500000000020004" pitchFamily="2" charset="0"/>
                        </a:rPr>
                        <a:t> </a:t>
                      </a:r>
                      <a:r>
                        <a:rPr lang="en-US" sz="1200" dirty="0" err="1">
                          <a:latin typeface="PF BeauSans Pro" panose="02000500000000020004" pitchFamily="2" charset="0"/>
                        </a:rPr>
                        <a:t>bộ</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1295250637"/>
                  </a:ext>
                </a:extLst>
              </a:tr>
              <a:tr h="1237601">
                <a:tc vMerge="1">
                  <a:txBody>
                    <a:bodyPr/>
                    <a:lstStyle/>
                    <a:p>
                      <a:pPr algn="ctr"/>
                      <a:endParaRPr lang="en-US" sz="120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Tóm</a:t>
                      </a:r>
                      <a:r>
                        <a:rPr lang="en-US" sz="1200" dirty="0">
                          <a:latin typeface="PF BeauSans Pro" panose="02000500000000020004" pitchFamily="2" charset="0"/>
                        </a:rPr>
                        <a:t> </a:t>
                      </a:r>
                      <a:r>
                        <a:rPr lang="en-US" sz="1200" dirty="0" err="1">
                          <a:latin typeface="PF BeauSans Pro" panose="02000500000000020004" pitchFamily="2" charset="0"/>
                        </a:rPr>
                        <a:t>tắt</a:t>
                      </a:r>
                      <a:r>
                        <a:rPr lang="en-US" sz="1200" dirty="0">
                          <a:latin typeface="PF BeauSans Pro" panose="02000500000000020004" pitchFamily="2" charset="0"/>
                        </a:rPr>
                        <a:t>, highlight video, </a:t>
                      </a:r>
                      <a:r>
                        <a:rPr lang="vi-VN" sz="1200" dirty="0">
                          <a:latin typeface="PF BeauSans Pro" panose="02000500000000020004" pitchFamily="2" charset="0"/>
                        </a:rPr>
                        <a:t>phim</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en-US" sz="1200" dirty="0">
                          <a:latin typeface="PF BeauSans Pro" panose="02000500000000020004" pitchFamily="2" charset="0"/>
                        </a:rPr>
                        <a:t>H</a:t>
                      </a:r>
                      <a:r>
                        <a:rPr lang="vi-VN" sz="1200" dirty="0">
                          <a:latin typeface="PF BeauSans Pro" panose="02000500000000020004" pitchFamily="2" charset="0"/>
                        </a:rPr>
                        <a:t>iển thị timeline video với các đoạn tóm tắt hoặc highlight được tự động đề xuất</a:t>
                      </a:r>
                    </a:p>
                    <a:p>
                      <a:pPr marL="171450" indent="-171450" algn="l">
                        <a:buFont typeface="PF BeauSans Pro" panose="02000500000000020004" pitchFamily="2" charset="0"/>
                        <a:buChar char="–"/>
                      </a:pPr>
                      <a:r>
                        <a:rPr lang="vi-VN" sz="1200" dirty="0">
                          <a:latin typeface="PF BeauSans Pro" panose="02000500000000020004" pitchFamily="2" charset="0"/>
                        </a:rPr>
                        <a:t>Tích hợp tính năng chọn các đoạn cụ thể để chỉnh sửa hoặc xóa bỏ nếu không cần thiết</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Tải lên video gốc</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Video tóm tắt, highlight hoặc phân đoạn đặc biệt</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Tải</a:t>
                      </a:r>
                      <a:r>
                        <a:rPr lang="en-US" sz="1200" dirty="0">
                          <a:latin typeface="PF BeauSans Pro" panose="02000500000000020004" pitchFamily="2" charset="0"/>
                        </a:rPr>
                        <a:t> </a:t>
                      </a:r>
                      <a:r>
                        <a:rPr lang="en-US" sz="1200" dirty="0" err="1">
                          <a:latin typeface="PF BeauSans Pro" panose="02000500000000020004" pitchFamily="2" charset="0"/>
                        </a:rPr>
                        <a:t>lên</a:t>
                      </a:r>
                      <a:r>
                        <a:rPr lang="en-US" sz="1200" dirty="0">
                          <a:latin typeface="PF BeauSans Pro" panose="02000500000000020004" pitchFamily="2" charset="0"/>
                        </a:rPr>
                        <a:t> video </a:t>
                      </a:r>
                      <a:r>
                        <a:rPr lang="en-US" sz="1200" dirty="0" err="1">
                          <a:latin typeface="PF BeauSans Pro" panose="02000500000000020004" pitchFamily="2" charset="0"/>
                        </a:rPr>
                        <a:t>phim</a:t>
                      </a:r>
                      <a:r>
                        <a:rPr lang="en-US" sz="1200" dirty="0">
                          <a:latin typeface="PF BeauSans Pro" panose="02000500000000020004" pitchFamily="2" charset="0"/>
                        </a:rPr>
                        <a:t> </a:t>
                      </a:r>
                      <a:r>
                        <a:rPr lang="en-US" sz="1200" dirty="0" err="1">
                          <a:latin typeface="PF BeauSans Pro" panose="02000500000000020004" pitchFamily="2" charset="0"/>
                        </a:rPr>
                        <a:t>tài</a:t>
                      </a:r>
                      <a:r>
                        <a:rPr lang="en-US" sz="1200" dirty="0">
                          <a:latin typeface="PF BeauSans Pro" panose="02000500000000020004" pitchFamily="2" charset="0"/>
                        </a:rPr>
                        <a:t> </a:t>
                      </a:r>
                      <a:r>
                        <a:rPr lang="en-US" sz="1200" dirty="0" err="1">
                          <a:latin typeface="PF BeauSans Pro" panose="02000500000000020004" pitchFamily="2" charset="0"/>
                        </a:rPr>
                        <a:t>liệu</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Video đã được tóm tắt với những phân đoạn quan trọng</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2662086974"/>
                  </a:ext>
                </a:extLst>
              </a:tr>
              <a:tr h="0">
                <a:tc vMerge="1">
                  <a:txBody>
                    <a:bodyPr/>
                    <a:lstStyle/>
                    <a:p>
                      <a:pPr algn="ct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Trích xuất và phân tích văn bản (OCR, tóm tắt, hỏi đáp, phân tích báo cáo tài chính)</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en-US" sz="1200" dirty="0" err="1">
                          <a:latin typeface="PF BeauSans Pro" panose="02000500000000020004" pitchFamily="2" charset="0"/>
                        </a:rPr>
                        <a:t>Khu</a:t>
                      </a:r>
                      <a:r>
                        <a:rPr lang="en-US" sz="1200" dirty="0">
                          <a:latin typeface="PF BeauSans Pro" panose="02000500000000020004" pitchFamily="2" charset="0"/>
                        </a:rPr>
                        <a:t> </a:t>
                      </a:r>
                      <a:r>
                        <a:rPr lang="en-US" sz="1200" dirty="0" err="1">
                          <a:latin typeface="PF BeauSans Pro" panose="02000500000000020004" pitchFamily="2" charset="0"/>
                        </a:rPr>
                        <a:t>vực</a:t>
                      </a:r>
                      <a:r>
                        <a:rPr lang="en-US" sz="1200" dirty="0">
                          <a:latin typeface="PF BeauSans Pro" panose="02000500000000020004" pitchFamily="2" charset="0"/>
                        </a:rPr>
                        <a:t> </a:t>
                      </a:r>
                      <a:r>
                        <a:rPr lang="en-US" sz="1200" dirty="0" err="1">
                          <a:latin typeface="PF BeauSans Pro" panose="02000500000000020004" pitchFamily="2" charset="0"/>
                        </a:rPr>
                        <a:t>kéo-thả</a:t>
                      </a:r>
                      <a:r>
                        <a:rPr lang="en-US" sz="1200" dirty="0">
                          <a:latin typeface="PF BeauSans Pro" panose="02000500000000020004" pitchFamily="2" charset="0"/>
                        </a:rPr>
                        <a:t> </a:t>
                      </a:r>
                      <a:r>
                        <a:rPr lang="en-US" sz="1200" dirty="0" err="1">
                          <a:latin typeface="PF BeauSans Pro" panose="02000500000000020004" pitchFamily="2" charset="0"/>
                        </a:rPr>
                        <a:t>trực</a:t>
                      </a:r>
                      <a:r>
                        <a:rPr lang="en-US" sz="1200" dirty="0">
                          <a:latin typeface="PF BeauSans Pro" panose="02000500000000020004" pitchFamily="2" charset="0"/>
                        </a:rPr>
                        <a:t> </a:t>
                      </a:r>
                      <a:r>
                        <a:rPr lang="en-US" sz="1200" dirty="0" err="1">
                          <a:latin typeface="PF BeauSans Pro" panose="02000500000000020004" pitchFamily="2" charset="0"/>
                        </a:rPr>
                        <a:t>quan</a:t>
                      </a:r>
                      <a:r>
                        <a:rPr lang="en-US" sz="1200" dirty="0">
                          <a:latin typeface="PF BeauSans Pro" panose="02000500000000020004" pitchFamily="2" charset="0"/>
                        </a:rPr>
                        <a:t> </a:t>
                      </a:r>
                      <a:r>
                        <a:rPr lang="en-US" sz="1200" dirty="0" err="1">
                          <a:latin typeface="PF BeauSans Pro" panose="02000500000000020004" pitchFamily="2" charset="0"/>
                        </a:rPr>
                        <a:t>với</a:t>
                      </a:r>
                      <a:r>
                        <a:rPr lang="en-US" sz="1200" dirty="0">
                          <a:latin typeface="PF BeauSans Pro" panose="02000500000000020004" pitchFamily="2" charset="0"/>
                        </a:rPr>
                        <a:t> </a:t>
                      </a:r>
                      <a:r>
                        <a:rPr lang="en-US" sz="1200" dirty="0" err="1">
                          <a:latin typeface="PF BeauSans Pro" panose="02000500000000020004" pitchFamily="2" charset="0"/>
                        </a:rPr>
                        <a:t>nút</a:t>
                      </a:r>
                      <a:r>
                        <a:rPr lang="en-US" sz="1200" dirty="0">
                          <a:latin typeface="PF BeauSans Pro" panose="02000500000000020004" pitchFamily="2" charset="0"/>
                        </a:rPr>
                        <a:t> </a:t>
                      </a:r>
                      <a:r>
                        <a:rPr lang="en-US" sz="1200" dirty="0" err="1">
                          <a:latin typeface="PF BeauSans Pro" panose="02000500000000020004" pitchFamily="2" charset="0"/>
                        </a:rPr>
                        <a:t>tải</a:t>
                      </a:r>
                      <a:r>
                        <a:rPr lang="en-US" sz="1200" dirty="0">
                          <a:latin typeface="PF BeauSans Pro" panose="02000500000000020004" pitchFamily="2" charset="0"/>
                        </a:rPr>
                        <a:t> file (PDF, </a:t>
                      </a:r>
                      <a:r>
                        <a:rPr lang="en-US" sz="1200" dirty="0" err="1">
                          <a:latin typeface="PF BeauSans Pro" panose="02000500000000020004" pitchFamily="2" charset="0"/>
                        </a:rPr>
                        <a:t>hình</a:t>
                      </a:r>
                      <a:r>
                        <a:rPr lang="en-US" sz="1200" dirty="0">
                          <a:latin typeface="PF BeauSans Pro" panose="02000500000000020004" pitchFamily="2" charset="0"/>
                        </a:rPr>
                        <a:t> </a:t>
                      </a:r>
                      <a:r>
                        <a:rPr lang="en-US" sz="1200" dirty="0" err="1">
                          <a:latin typeface="PF BeauSans Pro" panose="02000500000000020004" pitchFamily="2" charset="0"/>
                        </a:rPr>
                        <a:t>ảnh</a:t>
                      </a:r>
                      <a:r>
                        <a:rPr lang="en-US" sz="1200" dirty="0">
                          <a:latin typeface="PF BeauSans Pro" panose="02000500000000020004" pitchFamily="2" charset="0"/>
                        </a:rPr>
                        <a:t>, </a:t>
                      </a:r>
                      <a:r>
                        <a:rPr lang="en-US" sz="1200" dirty="0" err="1">
                          <a:latin typeface="PF BeauSans Pro" panose="02000500000000020004" pitchFamily="2" charset="0"/>
                        </a:rPr>
                        <a:t>văn</a:t>
                      </a:r>
                      <a:r>
                        <a:rPr lang="en-US" sz="1200" dirty="0">
                          <a:latin typeface="PF BeauSans Pro" panose="02000500000000020004" pitchFamily="2" charset="0"/>
                        </a:rPr>
                        <a:t> </a:t>
                      </a:r>
                      <a:r>
                        <a:rPr lang="en-US" sz="1200" dirty="0" err="1">
                          <a:latin typeface="PF BeauSans Pro" panose="02000500000000020004" pitchFamily="2" charset="0"/>
                        </a:rPr>
                        <a:t>bản</a:t>
                      </a:r>
                      <a:r>
                        <a:rPr lang="en-US" sz="1200" dirty="0">
                          <a:latin typeface="PF BeauSans Pro" panose="02000500000000020004" pitchFamily="2" charset="0"/>
                        </a:rPr>
                        <a:t>)</a:t>
                      </a:r>
                    </a:p>
                    <a:p>
                      <a:pPr marL="171450" indent="-171450" algn="l">
                        <a:buFont typeface="PF BeauSans Pro" panose="02000500000000020004" pitchFamily="2" charset="0"/>
                        <a:buChar char="–"/>
                      </a:pPr>
                      <a:r>
                        <a:rPr lang="en-US" sz="1200" dirty="0" err="1">
                          <a:latin typeface="PF BeauSans Pro" panose="02000500000000020004" pitchFamily="2" charset="0"/>
                        </a:rPr>
                        <a:t>Nút</a:t>
                      </a:r>
                      <a:r>
                        <a:rPr lang="en-US" sz="1200" dirty="0">
                          <a:latin typeface="PF BeauSans Pro" panose="02000500000000020004" pitchFamily="2" charset="0"/>
                        </a:rPr>
                        <a:t> </a:t>
                      </a:r>
                      <a:r>
                        <a:rPr lang="en-US" sz="1200" dirty="0" err="1">
                          <a:latin typeface="PF BeauSans Pro" panose="02000500000000020004" pitchFamily="2" charset="0"/>
                        </a:rPr>
                        <a:t>tóm</a:t>
                      </a:r>
                      <a:r>
                        <a:rPr lang="en-US" sz="1200" dirty="0">
                          <a:latin typeface="PF BeauSans Pro" panose="02000500000000020004" pitchFamily="2" charset="0"/>
                        </a:rPr>
                        <a:t> </a:t>
                      </a:r>
                      <a:r>
                        <a:rPr lang="en-US" sz="1200" dirty="0" err="1">
                          <a:latin typeface="PF BeauSans Pro" panose="02000500000000020004" pitchFamily="2" charset="0"/>
                        </a:rPr>
                        <a:t>tắt</a:t>
                      </a:r>
                      <a:r>
                        <a:rPr lang="en-US" sz="1200" dirty="0">
                          <a:latin typeface="PF BeauSans Pro" panose="02000500000000020004" pitchFamily="2" charset="0"/>
                        </a:rPr>
                        <a:t> (Quick Summary), </a:t>
                      </a:r>
                      <a:r>
                        <a:rPr lang="en-US" sz="1200" dirty="0" err="1">
                          <a:latin typeface="PF BeauSans Pro" panose="02000500000000020004" pitchFamily="2" charset="0"/>
                        </a:rPr>
                        <a:t>hỏi</a:t>
                      </a:r>
                      <a:r>
                        <a:rPr lang="en-US" sz="1200" dirty="0">
                          <a:latin typeface="PF BeauSans Pro" panose="02000500000000020004" pitchFamily="2" charset="0"/>
                        </a:rPr>
                        <a:t> </a:t>
                      </a:r>
                      <a:r>
                        <a:rPr lang="en-US" sz="1200" dirty="0" err="1">
                          <a:latin typeface="PF BeauSans Pro" panose="02000500000000020004" pitchFamily="2" charset="0"/>
                        </a:rPr>
                        <a:t>đáp</a:t>
                      </a:r>
                      <a:r>
                        <a:rPr lang="en-US" sz="1200" dirty="0">
                          <a:latin typeface="PF BeauSans Pro" panose="02000500000000020004" pitchFamily="2" charset="0"/>
                        </a:rPr>
                        <a:t> (Q&amp;A), </a:t>
                      </a:r>
                      <a:r>
                        <a:rPr lang="en-US" sz="1200" dirty="0" err="1">
                          <a:latin typeface="PF BeauSans Pro" panose="02000500000000020004" pitchFamily="2" charset="0"/>
                        </a:rPr>
                        <a:t>và</a:t>
                      </a:r>
                      <a:r>
                        <a:rPr lang="en-US" sz="1200" dirty="0">
                          <a:latin typeface="PF BeauSans Pro" panose="02000500000000020004" pitchFamily="2" charset="0"/>
                        </a:rPr>
                        <a:t> </a:t>
                      </a:r>
                      <a:r>
                        <a:rPr lang="en-US" sz="1200" dirty="0" err="1">
                          <a:latin typeface="PF BeauSans Pro" panose="02000500000000020004" pitchFamily="2" charset="0"/>
                        </a:rPr>
                        <a:t>phân</a:t>
                      </a:r>
                      <a:r>
                        <a:rPr lang="en-US" sz="1200" dirty="0">
                          <a:latin typeface="PF BeauSans Pro" panose="02000500000000020004" pitchFamily="2" charset="0"/>
                        </a:rPr>
                        <a:t> </a:t>
                      </a:r>
                      <a:r>
                        <a:rPr lang="en-US" sz="1200" dirty="0" err="1">
                          <a:latin typeface="PF BeauSans Pro" panose="02000500000000020004" pitchFamily="2" charset="0"/>
                        </a:rPr>
                        <a:t>tích</a:t>
                      </a:r>
                      <a:r>
                        <a:rPr lang="en-US" sz="1200" dirty="0">
                          <a:latin typeface="PF BeauSans Pro" panose="02000500000000020004" pitchFamily="2" charset="0"/>
                        </a:rPr>
                        <a:t> (Analyze)</a:t>
                      </a:r>
                    </a:p>
                    <a:p>
                      <a:pPr marL="0" indent="0" algn="l">
                        <a:buFont typeface="PF BeauSans Pro" panose="02000500000000020004" pitchFamily="2" charset="0"/>
                        <a:buNone/>
                      </a:pP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Tải lên hình ảnh tài liệu, PDF, văn bản</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Kết quả phân tích, tóm tắt, hoặc trích xuất thông tin quan trọng</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en-US" sz="1200" dirty="0" err="1">
                          <a:latin typeface="PF BeauSans Pro" panose="02000500000000020004" pitchFamily="2" charset="0"/>
                        </a:rPr>
                        <a:t>Tải</a:t>
                      </a:r>
                      <a:r>
                        <a:rPr lang="en-US" sz="1200" dirty="0">
                          <a:latin typeface="PF BeauSans Pro" panose="02000500000000020004" pitchFamily="2" charset="0"/>
                        </a:rPr>
                        <a:t> </a:t>
                      </a:r>
                      <a:r>
                        <a:rPr lang="en-US" sz="1200" dirty="0" err="1">
                          <a:latin typeface="PF BeauSans Pro" panose="02000500000000020004" pitchFamily="2" charset="0"/>
                        </a:rPr>
                        <a:t>lên</a:t>
                      </a:r>
                      <a:r>
                        <a:rPr lang="en-US" sz="1200" dirty="0">
                          <a:latin typeface="PF BeauSans Pro" panose="02000500000000020004" pitchFamily="2" charset="0"/>
                        </a:rPr>
                        <a:t> </a:t>
                      </a:r>
                      <a:r>
                        <a:rPr lang="en-US" sz="1200" dirty="0" err="1">
                          <a:latin typeface="PF BeauSans Pro" panose="02000500000000020004" pitchFamily="2" charset="0"/>
                        </a:rPr>
                        <a:t>báo</a:t>
                      </a:r>
                      <a:r>
                        <a:rPr lang="en-US" sz="1200" dirty="0">
                          <a:latin typeface="PF BeauSans Pro" panose="02000500000000020004" pitchFamily="2" charset="0"/>
                        </a:rPr>
                        <a:t> </a:t>
                      </a:r>
                      <a:r>
                        <a:rPr lang="en-US" sz="1200" dirty="0" err="1">
                          <a:latin typeface="PF BeauSans Pro" panose="02000500000000020004" pitchFamily="2" charset="0"/>
                        </a:rPr>
                        <a:t>cáo</a:t>
                      </a:r>
                      <a:r>
                        <a:rPr lang="en-US" sz="1200" dirty="0">
                          <a:latin typeface="PF BeauSans Pro" panose="02000500000000020004" pitchFamily="2" charset="0"/>
                        </a:rPr>
                        <a:t> </a:t>
                      </a:r>
                      <a:r>
                        <a:rPr lang="en-US" sz="1200" dirty="0" err="1">
                          <a:latin typeface="PF BeauSans Pro" panose="02000500000000020004" pitchFamily="2" charset="0"/>
                        </a:rPr>
                        <a:t>tài</a:t>
                      </a:r>
                      <a:r>
                        <a:rPr lang="en-US" sz="1200" dirty="0">
                          <a:latin typeface="PF BeauSans Pro" panose="02000500000000020004" pitchFamily="2" charset="0"/>
                        </a:rPr>
                        <a:t> </a:t>
                      </a:r>
                      <a:r>
                        <a:rPr lang="en-US" sz="1200" dirty="0" err="1">
                          <a:latin typeface="PF BeauSans Pro" panose="02000500000000020004" pitchFamily="2" charset="0"/>
                        </a:rPr>
                        <a:t>chính</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Trích xuất thông tin quan trọng từ báo cáo tài chính</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3556526916"/>
                  </a:ext>
                </a:extLst>
              </a:tr>
            </a:tbl>
          </a:graphicData>
        </a:graphic>
      </p:graphicFrame>
    </p:spTree>
    <p:extLst>
      <p:ext uri="{BB962C8B-B14F-4D97-AF65-F5344CB8AC3E}">
        <p14:creationId xmlns:p14="http://schemas.microsoft.com/office/powerpoint/2010/main" val="3634399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D1057B4-E9EC-4809-8F1B-2E854F248B23}"/>
              </a:ext>
            </a:extLst>
          </p:cNvPr>
          <p:cNvCxnSpPr>
            <a:cxnSpLocks/>
          </p:cNvCxnSpPr>
          <p:nvPr/>
        </p:nvCxnSpPr>
        <p:spPr>
          <a:xfrm>
            <a:off x="3685495" y="1996066"/>
            <a:ext cx="0" cy="3512124"/>
          </a:xfrm>
          <a:prstGeom prst="line">
            <a:avLst/>
          </a:prstGeom>
          <a:ln w="28575">
            <a:solidFill>
              <a:srgbClr val="ED1B2F"/>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99E5C97-D9E5-42D2-A6A7-16353A1F47D9}"/>
              </a:ext>
            </a:extLst>
          </p:cNvPr>
          <p:cNvSpPr txBox="1"/>
          <p:nvPr/>
        </p:nvSpPr>
        <p:spPr>
          <a:xfrm>
            <a:off x="4111043" y="1682779"/>
            <a:ext cx="283028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err="1">
                <a:latin typeface="FS Magistral Medium" panose="020B0704030204080304" pitchFamily="34" charset="0"/>
              </a:rPr>
              <a:t>Nội</a:t>
            </a:r>
            <a:r>
              <a:rPr lang="en-US" sz="2400" dirty="0">
                <a:latin typeface="FS Magistral Medium" panose="020B0704030204080304" pitchFamily="34" charset="0"/>
              </a:rPr>
              <a:t> dung ý </a:t>
            </a:r>
            <a:r>
              <a:rPr lang="en-US" sz="2400" dirty="0" err="1">
                <a:latin typeface="FS Magistral Medium" panose="020B0704030204080304" pitchFamily="34" charset="0"/>
              </a:rPr>
              <a:t>tưởng</a:t>
            </a:r>
            <a:endParaRPr lang="en-US" sz="2400" dirty="0">
              <a:latin typeface="FS Magistral Medium" panose="020B0704030204080304" pitchFamily="34" charset="0"/>
            </a:endParaRPr>
          </a:p>
        </p:txBody>
      </p:sp>
      <p:sp>
        <p:nvSpPr>
          <p:cNvPr id="16" name="TextBox 15">
            <a:extLst>
              <a:ext uri="{FF2B5EF4-FFF2-40B4-BE49-F238E27FC236}">
                <a16:creationId xmlns:a16="http://schemas.microsoft.com/office/drawing/2014/main" id="{D797A8DA-3B7C-4046-B09F-6D63511735C2}"/>
              </a:ext>
            </a:extLst>
          </p:cNvPr>
          <p:cNvSpPr txBox="1"/>
          <p:nvPr/>
        </p:nvSpPr>
        <p:spPr>
          <a:xfrm>
            <a:off x="4111043" y="2865328"/>
            <a:ext cx="3211289"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err="1">
                <a:latin typeface="FS Magistral Medium" panose="020B0704030204080304" pitchFamily="34" charset="0"/>
              </a:rPr>
              <a:t>Phân</a:t>
            </a:r>
            <a:r>
              <a:rPr lang="en-US" sz="2400" dirty="0">
                <a:latin typeface="FS Magistral Medium" panose="020B0704030204080304" pitchFamily="34" charset="0"/>
              </a:rPr>
              <a:t> </a:t>
            </a:r>
            <a:r>
              <a:rPr lang="en-US" sz="2400" dirty="0" err="1">
                <a:latin typeface="FS Magistral Medium" panose="020B0704030204080304" pitchFamily="34" charset="0"/>
              </a:rPr>
              <a:t>tích</a:t>
            </a:r>
            <a:r>
              <a:rPr lang="en-US" sz="2400" dirty="0">
                <a:latin typeface="FS Magistral Medium" panose="020B0704030204080304" pitchFamily="34" charset="0"/>
              </a:rPr>
              <a:t> </a:t>
            </a:r>
            <a:r>
              <a:rPr lang="en-US" sz="2400" dirty="0" err="1">
                <a:latin typeface="FS Magistral Medium" panose="020B0704030204080304" pitchFamily="34" charset="0"/>
              </a:rPr>
              <a:t>thị</a:t>
            </a:r>
            <a:r>
              <a:rPr lang="en-US" sz="2400" dirty="0">
                <a:latin typeface="FS Magistral Medium" panose="020B0704030204080304" pitchFamily="34" charset="0"/>
              </a:rPr>
              <a:t> </a:t>
            </a:r>
            <a:r>
              <a:rPr lang="en-US" sz="2400" dirty="0" err="1">
                <a:latin typeface="FS Magistral Medium" panose="020B0704030204080304" pitchFamily="34" charset="0"/>
              </a:rPr>
              <a:t>trường</a:t>
            </a:r>
            <a:endParaRPr lang="en-US" sz="2400" dirty="0">
              <a:latin typeface="FS Magistral Medium" panose="020B0704030204080304" pitchFamily="34" charset="0"/>
            </a:endParaRPr>
          </a:p>
        </p:txBody>
      </p:sp>
      <p:sp>
        <p:nvSpPr>
          <p:cNvPr id="18" name="TextBox 17">
            <a:extLst>
              <a:ext uri="{FF2B5EF4-FFF2-40B4-BE49-F238E27FC236}">
                <a16:creationId xmlns:a16="http://schemas.microsoft.com/office/drawing/2014/main" id="{53E6401A-1A63-46A0-AEE1-B439ED91282C}"/>
              </a:ext>
            </a:extLst>
          </p:cNvPr>
          <p:cNvSpPr txBox="1"/>
          <p:nvPr/>
        </p:nvSpPr>
        <p:spPr>
          <a:xfrm>
            <a:off x="4111043" y="4074969"/>
            <a:ext cx="4474032"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err="1">
                <a:latin typeface="FS Magistral Medium" panose="020B0704030204080304" pitchFamily="34" charset="0"/>
              </a:rPr>
              <a:t>Đề</a:t>
            </a:r>
            <a:r>
              <a:rPr lang="en-US" sz="2400" dirty="0">
                <a:latin typeface="FS Magistral Medium" panose="020B0704030204080304" pitchFamily="34" charset="0"/>
              </a:rPr>
              <a:t> </a:t>
            </a:r>
            <a:r>
              <a:rPr lang="en-US" sz="2400" dirty="0" err="1">
                <a:latin typeface="FS Magistral Medium" panose="020B0704030204080304" pitchFamily="34" charset="0"/>
              </a:rPr>
              <a:t>xuất</a:t>
            </a:r>
            <a:r>
              <a:rPr lang="en-US" sz="2400" dirty="0">
                <a:latin typeface="FS Magistral Medium" panose="020B0704030204080304" pitchFamily="34" charset="0"/>
              </a:rPr>
              <a:t> </a:t>
            </a:r>
            <a:r>
              <a:rPr lang="en-US" sz="2400" dirty="0" err="1">
                <a:latin typeface="FS Magistral Medium" panose="020B0704030204080304" pitchFamily="34" charset="0"/>
              </a:rPr>
              <a:t>tính</a:t>
            </a:r>
            <a:r>
              <a:rPr lang="en-US" sz="2400" dirty="0">
                <a:latin typeface="FS Magistral Medium" panose="020B0704030204080304" pitchFamily="34" charset="0"/>
              </a:rPr>
              <a:t> </a:t>
            </a:r>
            <a:r>
              <a:rPr lang="en-US" sz="2400" dirty="0" err="1">
                <a:latin typeface="FS Magistral Medium" panose="020B0704030204080304" pitchFamily="34" charset="0"/>
              </a:rPr>
              <a:t>năng</a:t>
            </a:r>
            <a:r>
              <a:rPr lang="en-US" sz="2400" dirty="0">
                <a:latin typeface="FS Magistral Medium" panose="020B0704030204080304" pitchFamily="34" charset="0"/>
              </a:rPr>
              <a:t>, </a:t>
            </a:r>
            <a:r>
              <a:rPr lang="en-US" sz="2400" dirty="0" err="1">
                <a:latin typeface="FS Magistral Medium" panose="020B0704030204080304" pitchFamily="34" charset="0"/>
              </a:rPr>
              <a:t>giao</a:t>
            </a:r>
            <a:r>
              <a:rPr lang="en-US" sz="2400" dirty="0">
                <a:latin typeface="FS Magistral Medium" panose="020B0704030204080304" pitchFamily="34" charset="0"/>
              </a:rPr>
              <a:t> </a:t>
            </a:r>
            <a:r>
              <a:rPr lang="en-US" sz="2400" dirty="0" err="1">
                <a:latin typeface="FS Magistral Medium" panose="020B0704030204080304" pitchFamily="34" charset="0"/>
              </a:rPr>
              <a:t>diện</a:t>
            </a:r>
            <a:endParaRPr lang="en-US" sz="2400" dirty="0">
              <a:latin typeface="FS Magistral Medium" panose="020B0704030204080304" pitchFamily="34" charset="0"/>
            </a:endParaRPr>
          </a:p>
        </p:txBody>
      </p:sp>
      <p:sp>
        <p:nvSpPr>
          <p:cNvPr id="20" name="TextBox 19">
            <a:extLst>
              <a:ext uri="{FF2B5EF4-FFF2-40B4-BE49-F238E27FC236}">
                <a16:creationId xmlns:a16="http://schemas.microsoft.com/office/drawing/2014/main" id="{8A486342-CA5D-4BA5-8BE0-8002AC36F515}"/>
              </a:ext>
            </a:extLst>
          </p:cNvPr>
          <p:cNvSpPr txBox="1"/>
          <p:nvPr/>
        </p:nvSpPr>
        <p:spPr>
          <a:xfrm>
            <a:off x="4111043" y="5251956"/>
            <a:ext cx="4474032"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err="1">
                <a:latin typeface="FS Magistral Medium" panose="020B0704030204080304" pitchFamily="34" charset="0"/>
              </a:rPr>
              <a:t>Kịch</a:t>
            </a:r>
            <a:r>
              <a:rPr lang="en-US" sz="2400" dirty="0">
                <a:latin typeface="FS Magistral Medium" panose="020B0704030204080304" pitchFamily="34" charset="0"/>
              </a:rPr>
              <a:t> </a:t>
            </a:r>
            <a:r>
              <a:rPr lang="en-US" sz="2400" dirty="0" err="1">
                <a:latin typeface="FS Magistral Medium" panose="020B0704030204080304" pitchFamily="34" charset="0"/>
              </a:rPr>
              <a:t>bản</a:t>
            </a:r>
            <a:r>
              <a:rPr lang="en-US" sz="2400" dirty="0">
                <a:latin typeface="FS Magistral Medium" panose="020B0704030204080304" pitchFamily="34" charset="0"/>
              </a:rPr>
              <a:t> </a:t>
            </a:r>
            <a:r>
              <a:rPr lang="en-US" sz="2400" dirty="0" err="1">
                <a:latin typeface="FS Magistral Medium" panose="020B0704030204080304" pitchFamily="34" charset="0"/>
              </a:rPr>
              <a:t>triển</a:t>
            </a:r>
            <a:r>
              <a:rPr lang="en-US" sz="2400" dirty="0">
                <a:latin typeface="FS Magistral Medium" panose="020B0704030204080304" pitchFamily="34" charset="0"/>
              </a:rPr>
              <a:t> </a:t>
            </a:r>
            <a:r>
              <a:rPr lang="en-US" sz="2400" dirty="0" err="1">
                <a:latin typeface="FS Magistral Medium" panose="020B0704030204080304" pitchFamily="34" charset="0"/>
              </a:rPr>
              <a:t>khai</a:t>
            </a:r>
            <a:endParaRPr lang="en-US" sz="2400" dirty="0">
              <a:latin typeface="FS Magistral Medium" panose="020B0704030204080304" pitchFamily="34" charset="0"/>
            </a:endParaRPr>
          </a:p>
        </p:txBody>
      </p:sp>
      <p:sp>
        <p:nvSpPr>
          <p:cNvPr id="24" name="TextBox 23">
            <a:extLst>
              <a:ext uri="{FF2B5EF4-FFF2-40B4-BE49-F238E27FC236}">
                <a16:creationId xmlns:a16="http://schemas.microsoft.com/office/drawing/2014/main" id="{4AE89D36-2D28-4095-940E-7362151B8CE2}"/>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21" name="Rectangle 20">
            <a:extLst>
              <a:ext uri="{FF2B5EF4-FFF2-40B4-BE49-F238E27FC236}">
                <a16:creationId xmlns:a16="http://schemas.microsoft.com/office/drawing/2014/main" id="{65588253-C39E-4664-8C42-38596F70E48E}"/>
              </a:ext>
            </a:extLst>
          </p:cNvPr>
          <p:cNvSpPr/>
          <p:nvPr/>
        </p:nvSpPr>
        <p:spPr>
          <a:xfrm>
            <a:off x="-16936" y="760794"/>
            <a:ext cx="1612903"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22" name="TextBox 21">
            <a:extLst>
              <a:ext uri="{FF2B5EF4-FFF2-40B4-BE49-F238E27FC236}">
                <a16:creationId xmlns:a16="http://schemas.microsoft.com/office/drawing/2014/main" id="{31B3E9F7-20B9-4EC6-8669-22AB25D6A88C}"/>
              </a:ext>
            </a:extLst>
          </p:cNvPr>
          <p:cNvSpPr txBox="1"/>
          <p:nvPr/>
        </p:nvSpPr>
        <p:spPr>
          <a:xfrm>
            <a:off x="354671" y="353820"/>
            <a:ext cx="10130609"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ED1B2F"/>
                </a:solidFill>
                <a:latin typeface="FS Magistral Bold" panose="020B0804030204080304" pitchFamily="34" charset="0"/>
              </a:rPr>
              <a:t>Mục</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lục</a:t>
            </a:r>
            <a:endParaRPr lang="en-US" sz="3200" dirty="0">
              <a:solidFill>
                <a:srgbClr val="ED1B2F"/>
              </a:solidFill>
              <a:latin typeface="FS Magistral Bold" panose="020B0804030204080304" pitchFamily="34" charset="0"/>
            </a:endParaRPr>
          </a:p>
        </p:txBody>
      </p:sp>
      <p:sp>
        <p:nvSpPr>
          <p:cNvPr id="25" name="Oval 24">
            <a:extLst>
              <a:ext uri="{FF2B5EF4-FFF2-40B4-BE49-F238E27FC236}">
                <a16:creationId xmlns:a16="http://schemas.microsoft.com/office/drawing/2014/main" id="{A11CD952-7E14-4B48-B317-76D0F3C02288}"/>
              </a:ext>
            </a:extLst>
          </p:cNvPr>
          <p:cNvSpPr/>
          <p:nvPr/>
        </p:nvSpPr>
        <p:spPr>
          <a:xfrm>
            <a:off x="3419341" y="1682780"/>
            <a:ext cx="527779" cy="527779"/>
          </a:xfrm>
          <a:prstGeom prst="ellipse">
            <a:avLst/>
          </a:prstGeom>
          <a:solidFill>
            <a:srgbClr val="FFFAF7"/>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1DD9E129-A24E-4494-9CBB-7C8FFD5DE077}"/>
              </a:ext>
            </a:extLst>
          </p:cNvPr>
          <p:cNvSpPr/>
          <p:nvPr/>
        </p:nvSpPr>
        <p:spPr>
          <a:xfrm>
            <a:off x="3468966" y="1734209"/>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87535054-1EB8-4EBD-A0CD-54D85B8774A7}"/>
              </a:ext>
            </a:extLst>
          </p:cNvPr>
          <p:cNvSpPr txBox="1"/>
          <p:nvPr/>
        </p:nvSpPr>
        <p:spPr>
          <a:xfrm>
            <a:off x="3536702" y="1682780"/>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1</a:t>
            </a:r>
          </a:p>
        </p:txBody>
      </p:sp>
      <p:sp>
        <p:nvSpPr>
          <p:cNvPr id="28" name="Oval 27">
            <a:extLst>
              <a:ext uri="{FF2B5EF4-FFF2-40B4-BE49-F238E27FC236}">
                <a16:creationId xmlns:a16="http://schemas.microsoft.com/office/drawing/2014/main" id="{E2105903-C129-422E-BFA4-E2485539A55C}"/>
              </a:ext>
            </a:extLst>
          </p:cNvPr>
          <p:cNvSpPr/>
          <p:nvPr/>
        </p:nvSpPr>
        <p:spPr>
          <a:xfrm>
            <a:off x="3419341" y="2865328"/>
            <a:ext cx="527779" cy="527779"/>
          </a:xfrm>
          <a:prstGeom prst="ellipse">
            <a:avLst/>
          </a:prstGeom>
          <a:solidFill>
            <a:srgbClr val="FFFAF7"/>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6804451F-EE88-4FEF-A5BE-DFE1888908BC}"/>
              </a:ext>
            </a:extLst>
          </p:cNvPr>
          <p:cNvSpPr/>
          <p:nvPr/>
        </p:nvSpPr>
        <p:spPr>
          <a:xfrm>
            <a:off x="3468966" y="2916757"/>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7C2EDC67-6E8A-4FD9-87FC-238A6F9D0B17}"/>
              </a:ext>
            </a:extLst>
          </p:cNvPr>
          <p:cNvSpPr txBox="1"/>
          <p:nvPr/>
        </p:nvSpPr>
        <p:spPr>
          <a:xfrm>
            <a:off x="3502834" y="2865328"/>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2</a:t>
            </a:r>
          </a:p>
        </p:txBody>
      </p:sp>
      <p:sp>
        <p:nvSpPr>
          <p:cNvPr id="31" name="Oval 30">
            <a:extLst>
              <a:ext uri="{FF2B5EF4-FFF2-40B4-BE49-F238E27FC236}">
                <a16:creationId xmlns:a16="http://schemas.microsoft.com/office/drawing/2014/main" id="{11F2AFAF-31B4-40EC-8552-F46369EEA243}"/>
              </a:ext>
            </a:extLst>
          </p:cNvPr>
          <p:cNvSpPr/>
          <p:nvPr/>
        </p:nvSpPr>
        <p:spPr>
          <a:xfrm>
            <a:off x="3419341" y="4067052"/>
            <a:ext cx="527779" cy="527779"/>
          </a:xfrm>
          <a:prstGeom prst="ellipse">
            <a:avLst/>
          </a:prstGeom>
          <a:solidFill>
            <a:srgbClr val="FFFAF7"/>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776024AD-FB61-42E6-BAA0-853929FACB6E}"/>
              </a:ext>
            </a:extLst>
          </p:cNvPr>
          <p:cNvSpPr/>
          <p:nvPr/>
        </p:nvSpPr>
        <p:spPr>
          <a:xfrm>
            <a:off x="3468966" y="4118481"/>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52B15758-4768-4AD7-9601-8F5D2F6E12BF}"/>
              </a:ext>
            </a:extLst>
          </p:cNvPr>
          <p:cNvSpPr txBox="1"/>
          <p:nvPr/>
        </p:nvSpPr>
        <p:spPr>
          <a:xfrm>
            <a:off x="3511301" y="4067052"/>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3</a:t>
            </a:r>
          </a:p>
        </p:txBody>
      </p:sp>
      <p:sp>
        <p:nvSpPr>
          <p:cNvPr id="34" name="Oval 33">
            <a:extLst>
              <a:ext uri="{FF2B5EF4-FFF2-40B4-BE49-F238E27FC236}">
                <a16:creationId xmlns:a16="http://schemas.microsoft.com/office/drawing/2014/main" id="{D4140EDD-8812-41D1-859A-BBC9409764F3}"/>
              </a:ext>
            </a:extLst>
          </p:cNvPr>
          <p:cNvSpPr/>
          <p:nvPr/>
        </p:nvSpPr>
        <p:spPr>
          <a:xfrm>
            <a:off x="3419341" y="5251957"/>
            <a:ext cx="527779" cy="527779"/>
          </a:xfrm>
          <a:prstGeom prst="ellipse">
            <a:avLst/>
          </a:prstGeom>
          <a:solidFill>
            <a:srgbClr val="FFFAF7"/>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73ED33E7-2A0D-4C71-8739-6EEC57BB38B2}"/>
              </a:ext>
            </a:extLst>
          </p:cNvPr>
          <p:cNvSpPr/>
          <p:nvPr/>
        </p:nvSpPr>
        <p:spPr>
          <a:xfrm>
            <a:off x="3468966" y="5303386"/>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3B5A1467-5E7C-46CE-B8C6-7912A09D0915}"/>
              </a:ext>
            </a:extLst>
          </p:cNvPr>
          <p:cNvSpPr txBox="1"/>
          <p:nvPr/>
        </p:nvSpPr>
        <p:spPr>
          <a:xfrm>
            <a:off x="3468966" y="5251957"/>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4</a:t>
            </a:r>
          </a:p>
        </p:txBody>
      </p:sp>
      <p:grpSp>
        <p:nvGrpSpPr>
          <p:cNvPr id="37" name="Group 8">
            <a:extLst>
              <a:ext uri="{FF2B5EF4-FFF2-40B4-BE49-F238E27FC236}">
                <a16:creationId xmlns:a16="http://schemas.microsoft.com/office/drawing/2014/main" id="{9F2F4E56-5930-440B-98A2-2956724DDD44}"/>
              </a:ext>
            </a:extLst>
          </p:cNvPr>
          <p:cNvGrpSpPr/>
          <p:nvPr/>
        </p:nvGrpSpPr>
        <p:grpSpPr>
          <a:xfrm rot="-5400000">
            <a:off x="-921615" y="5722215"/>
            <a:ext cx="2057400" cy="214171"/>
            <a:chOff x="0" y="0"/>
            <a:chExt cx="812800" cy="84611"/>
          </a:xfrm>
        </p:grpSpPr>
        <p:sp>
          <p:nvSpPr>
            <p:cNvPr id="38" name="Freeform 9">
              <a:extLst>
                <a:ext uri="{FF2B5EF4-FFF2-40B4-BE49-F238E27FC236}">
                  <a16:creationId xmlns:a16="http://schemas.microsoft.com/office/drawing/2014/main" id="{32DAE531-54F9-4306-BAEF-D9B892E403CF}"/>
                </a:ext>
              </a:extLst>
            </p:cNvPr>
            <p:cNvSpPr/>
            <p:nvPr/>
          </p:nvSpPr>
          <p:spPr>
            <a:xfrm>
              <a:off x="0" y="0"/>
              <a:ext cx="812800" cy="84611"/>
            </a:xfrm>
            <a:custGeom>
              <a:avLst/>
              <a:gdLst/>
              <a:ahLst/>
              <a:cxnLst/>
              <a:rect l="l" t="t" r="r" b="b"/>
              <a:pathLst>
                <a:path w="812800" h="84611">
                  <a:moveTo>
                    <a:pt x="0" y="0"/>
                  </a:moveTo>
                  <a:lnTo>
                    <a:pt x="812800" y="0"/>
                  </a:lnTo>
                  <a:lnTo>
                    <a:pt x="812800" y="84611"/>
                  </a:lnTo>
                  <a:lnTo>
                    <a:pt x="0" y="84611"/>
                  </a:lnTo>
                  <a:close/>
                </a:path>
              </a:pathLst>
            </a:custGeom>
            <a:solidFill>
              <a:srgbClr val="C82121"/>
            </a:solidFill>
          </p:spPr>
        </p:sp>
        <p:sp>
          <p:nvSpPr>
            <p:cNvPr id="39" name="TextBox 10">
              <a:extLst>
                <a:ext uri="{FF2B5EF4-FFF2-40B4-BE49-F238E27FC236}">
                  <a16:creationId xmlns:a16="http://schemas.microsoft.com/office/drawing/2014/main" id="{717BA17F-E30F-4E2E-90A1-75DD466ACD07}"/>
                </a:ext>
              </a:extLst>
            </p:cNvPr>
            <p:cNvSpPr txBox="1"/>
            <p:nvPr/>
          </p:nvSpPr>
          <p:spPr>
            <a:xfrm>
              <a:off x="0" y="-66675"/>
              <a:ext cx="812800" cy="151286"/>
            </a:xfrm>
            <a:prstGeom prst="rect">
              <a:avLst/>
            </a:prstGeom>
          </p:spPr>
          <p:txBody>
            <a:bodyPr lIns="33867" tIns="33867" rIns="33867" bIns="33867" rtlCol="0" anchor="ctr"/>
            <a:lstStyle/>
            <a:p>
              <a:pPr algn="ctr">
                <a:lnSpc>
                  <a:spcPts val="2239"/>
                </a:lnSpc>
              </a:pPr>
              <a:endParaRPr sz="1200"/>
            </a:p>
          </p:txBody>
        </p:sp>
      </p:grpSp>
      <p:grpSp>
        <p:nvGrpSpPr>
          <p:cNvPr id="40" name="Group 11">
            <a:extLst>
              <a:ext uri="{FF2B5EF4-FFF2-40B4-BE49-F238E27FC236}">
                <a16:creationId xmlns:a16="http://schemas.microsoft.com/office/drawing/2014/main" id="{20FBFAD9-FDF6-4484-87DE-4F870D2626D6}"/>
              </a:ext>
            </a:extLst>
          </p:cNvPr>
          <p:cNvGrpSpPr/>
          <p:nvPr/>
        </p:nvGrpSpPr>
        <p:grpSpPr>
          <a:xfrm rot="-5400000">
            <a:off x="-157018" y="4378549"/>
            <a:ext cx="528207" cy="214171"/>
            <a:chOff x="0" y="0"/>
            <a:chExt cx="208674" cy="84611"/>
          </a:xfrm>
        </p:grpSpPr>
        <p:sp>
          <p:nvSpPr>
            <p:cNvPr id="41" name="Freeform 12">
              <a:extLst>
                <a:ext uri="{FF2B5EF4-FFF2-40B4-BE49-F238E27FC236}">
                  <a16:creationId xmlns:a16="http://schemas.microsoft.com/office/drawing/2014/main" id="{9CAA9952-1515-429B-B2FD-0540F1B9681E}"/>
                </a:ext>
              </a:extLst>
            </p:cNvPr>
            <p:cNvSpPr/>
            <p:nvPr/>
          </p:nvSpPr>
          <p:spPr>
            <a:xfrm>
              <a:off x="0" y="0"/>
              <a:ext cx="208674" cy="84611"/>
            </a:xfrm>
            <a:custGeom>
              <a:avLst/>
              <a:gdLst/>
              <a:ahLst/>
              <a:cxnLst/>
              <a:rect l="l" t="t" r="r" b="b"/>
              <a:pathLst>
                <a:path w="208674" h="84611">
                  <a:moveTo>
                    <a:pt x="0" y="0"/>
                  </a:moveTo>
                  <a:lnTo>
                    <a:pt x="208674" y="0"/>
                  </a:lnTo>
                  <a:lnTo>
                    <a:pt x="208674" y="84611"/>
                  </a:lnTo>
                  <a:lnTo>
                    <a:pt x="0" y="84611"/>
                  </a:lnTo>
                  <a:close/>
                </a:path>
              </a:pathLst>
            </a:custGeom>
            <a:solidFill>
              <a:srgbClr val="000000"/>
            </a:solidFill>
          </p:spPr>
        </p:sp>
        <p:sp>
          <p:nvSpPr>
            <p:cNvPr id="42" name="TextBox 13">
              <a:extLst>
                <a:ext uri="{FF2B5EF4-FFF2-40B4-BE49-F238E27FC236}">
                  <a16:creationId xmlns:a16="http://schemas.microsoft.com/office/drawing/2014/main" id="{BEE5EB08-1009-40F1-ACC0-2D7A3919F47C}"/>
                </a:ext>
              </a:extLst>
            </p:cNvPr>
            <p:cNvSpPr txBox="1"/>
            <p:nvPr/>
          </p:nvSpPr>
          <p:spPr>
            <a:xfrm>
              <a:off x="0" y="-66675"/>
              <a:ext cx="208674" cy="151286"/>
            </a:xfrm>
            <a:prstGeom prst="rect">
              <a:avLst/>
            </a:prstGeom>
          </p:spPr>
          <p:txBody>
            <a:bodyPr lIns="33867" tIns="33867" rIns="33867" bIns="33867" rtlCol="0" anchor="ctr"/>
            <a:lstStyle/>
            <a:p>
              <a:pPr algn="ctr">
                <a:lnSpc>
                  <a:spcPts val="2239"/>
                </a:lnSpc>
              </a:pPr>
              <a:endParaRPr sz="1200"/>
            </a:p>
          </p:txBody>
        </p:sp>
      </p:grpSp>
      <p:grpSp>
        <p:nvGrpSpPr>
          <p:cNvPr id="43" name="Group 14">
            <a:extLst>
              <a:ext uri="{FF2B5EF4-FFF2-40B4-BE49-F238E27FC236}">
                <a16:creationId xmlns:a16="http://schemas.microsoft.com/office/drawing/2014/main" id="{F66E12E0-98F0-4EE8-B421-C68C8DEA4BEA}"/>
              </a:ext>
            </a:extLst>
          </p:cNvPr>
          <p:cNvGrpSpPr/>
          <p:nvPr/>
        </p:nvGrpSpPr>
        <p:grpSpPr>
          <a:xfrm rot="5400000">
            <a:off x="11056215" y="1713350"/>
            <a:ext cx="2057400" cy="214171"/>
            <a:chOff x="0" y="0"/>
            <a:chExt cx="812800" cy="84611"/>
          </a:xfrm>
        </p:grpSpPr>
        <p:sp>
          <p:nvSpPr>
            <p:cNvPr id="44" name="Freeform 15">
              <a:extLst>
                <a:ext uri="{FF2B5EF4-FFF2-40B4-BE49-F238E27FC236}">
                  <a16:creationId xmlns:a16="http://schemas.microsoft.com/office/drawing/2014/main" id="{7B011EE9-BECF-4299-88DD-6046F0DC0C89}"/>
                </a:ext>
              </a:extLst>
            </p:cNvPr>
            <p:cNvSpPr/>
            <p:nvPr/>
          </p:nvSpPr>
          <p:spPr>
            <a:xfrm>
              <a:off x="0" y="0"/>
              <a:ext cx="812800" cy="84611"/>
            </a:xfrm>
            <a:custGeom>
              <a:avLst/>
              <a:gdLst/>
              <a:ahLst/>
              <a:cxnLst/>
              <a:rect l="l" t="t" r="r" b="b"/>
              <a:pathLst>
                <a:path w="812800" h="84611">
                  <a:moveTo>
                    <a:pt x="0" y="0"/>
                  </a:moveTo>
                  <a:lnTo>
                    <a:pt x="812800" y="0"/>
                  </a:lnTo>
                  <a:lnTo>
                    <a:pt x="812800" y="84611"/>
                  </a:lnTo>
                  <a:lnTo>
                    <a:pt x="0" y="84611"/>
                  </a:lnTo>
                  <a:close/>
                </a:path>
              </a:pathLst>
            </a:custGeom>
            <a:solidFill>
              <a:srgbClr val="C82121"/>
            </a:solidFill>
          </p:spPr>
        </p:sp>
        <p:sp>
          <p:nvSpPr>
            <p:cNvPr id="45" name="TextBox 16">
              <a:extLst>
                <a:ext uri="{FF2B5EF4-FFF2-40B4-BE49-F238E27FC236}">
                  <a16:creationId xmlns:a16="http://schemas.microsoft.com/office/drawing/2014/main" id="{BA652DB9-B78B-4747-8533-613EC1F9D17B}"/>
                </a:ext>
              </a:extLst>
            </p:cNvPr>
            <p:cNvSpPr txBox="1"/>
            <p:nvPr/>
          </p:nvSpPr>
          <p:spPr>
            <a:xfrm>
              <a:off x="0" y="-66675"/>
              <a:ext cx="812800" cy="151286"/>
            </a:xfrm>
            <a:prstGeom prst="rect">
              <a:avLst/>
            </a:prstGeom>
          </p:spPr>
          <p:txBody>
            <a:bodyPr lIns="33867" tIns="33867" rIns="33867" bIns="33867" rtlCol="0" anchor="ctr"/>
            <a:lstStyle/>
            <a:p>
              <a:pPr algn="ctr">
                <a:lnSpc>
                  <a:spcPts val="2239"/>
                </a:lnSpc>
              </a:pPr>
              <a:endParaRPr sz="1200"/>
            </a:p>
          </p:txBody>
        </p:sp>
      </p:grpSp>
      <p:grpSp>
        <p:nvGrpSpPr>
          <p:cNvPr id="46" name="Group 17">
            <a:extLst>
              <a:ext uri="{FF2B5EF4-FFF2-40B4-BE49-F238E27FC236}">
                <a16:creationId xmlns:a16="http://schemas.microsoft.com/office/drawing/2014/main" id="{833E5DFE-1C4C-44D7-8614-FECD1C0A9122}"/>
              </a:ext>
            </a:extLst>
          </p:cNvPr>
          <p:cNvGrpSpPr/>
          <p:nvPr/>
        </p:nvGrpSpPr>
        <p:grpSpPr>
          <a:xfrm rot="5400000">
            <a:off x="11820811" y="3057016"/>
            <a:ext cx="528207" cy="214171"/>
            <a:chOff x="0" y="0"/>
            <a:chExt cx="208674" cy="84611"/>
          </a:xfrm>
        </p:grpSpPr>
        <p:sp>
          <p:nvSpPr>
            <p:cNvPr id="47" name="Freeform 18">
              <a:extLst>
                <a:ext uri="{FF2B5EF4-FFF2-40B4-BE49-F238E27FC236}">
                  <a16:creationId xmlns:a16="http://schemas.microsoft.com/office/drawing/2014/main" id="{5228C929-C694-4FBF-92A2-7F66695B335B}"/>
                </a:ext>
              </a:extLst>
            </p:cNvPr>
            <p:cNvSpPr/>
            <p:nvPr/>
          </p:nvSpPr>
          <p:spPr>
            <a:xfrm>
              <a:off x="0" y="0"/>
              <a:ext cx="208674" cy="84611"/>
            </a:xfrm>
            <a:custGeom>
              <a:avLst/>
              <a:gdLst/>
              <a:ahLst/>
              <a:cxnLst/>
              <a:rect l="l" t="t" r="r" b="b"/>
              <a:pathLst>
                <a:path w="208674" h="84611">
                  <a:moveTo>
                    <a:pt x="0" y="0"/>
                  </a:moveTo>
                  <a:lnTo>
                    <a:pt x="208674" y="0"/>
                  </a:lnTo>
                  <a:lnTo>
                    <a:pt x="208674" y="84611"/>
                  </a:lnTo>
                  <a:lnTo>
                    <a:pt x="0" y="84611"/>
                  </a:lnTo>
                  <a:close/>
                </a:path>
              </a:pathLst>
            </a:custGeom>
            <a:solidFill>
              <a:srgbClr val="000000"/>
            </a:solidFill>
          </p:spPr>
        </p:sp>
        <p:sp>
          <p:nvSpPr>
            <p:cNvPr id="48" name="TextBox 19">
              <a:extLst>
                <a:ext uri="{FF2B5EF4-FFF2-40B4-BE49-F238E27FC236}">
                  <a16:creationId xmlns:a16="http://schemas.microsoft.com/office/drawing/2014/main" id="{57AFDAA0-921B-4601-84D6-11E7CF99DAE9}"/>
                </a:ext>
              </a:extLst>
            </p:cNvPr>
            <p:cNvSpPr txBox="1"/>
            <p:nvPr/>
          </p:nvSpPr>
          <p:spPr>
            <a:xfrm>
              <a:off x="0" y="-66675"/>
              <a:ext cx="208674" cy="151286"/>
            </a:xfrm>
            <a:prstGeom prst="rect">
              <a:avLst/>
            </a:prstGeom>
          </p:spPr>
          <p:txBody>
            <a:bodyPr lIns="33867" tIns="33867" rIns="33867" bIns="33867" rtlCol="0" anchor="ctr"/>
            <a:lstStyle/>
            <a:p>
              <a:pPr algn="ctr">
                <a:lnSpc>
                  <a:spcPts val="2239"/>
                </a:lnSpc>
              </a:pPr>
              <a:endParaRPr sz="1200"/>
            </a:p>
          </p:txBody>
        </p:sp>
      </p:grpSp>
    </p:spTree>
    <p:extLst>
      <p:ext uri="{BB962C8B-B14F-4D97-AF65-F5344CB8AC3E}">
        <p14:creationId xmlns:p14="http://schemas.microsoft.com/office/powerpoint/2010/main" val="618134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E362C-276F-E51D-D66B-1A87A14F43F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7A73BED-4834-9861-07B1-4A586A8CCDC7}"/>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5FE2A-4F55-83D4-6D6C-2728992A539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715DB254-1774-679C-034F-3CFBDE3335B8}"/>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2A3A1FAF-BFEC-55AB-C388-5BF0193D04F7}"/>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5164526D-3F2B-340C-74FB-A821E448EF1F}"/>
              </a:ext>
            </a:extLst>
          </p:cNvPr>
          <p:cNvSpPr/>
          <p:nvPr/>
        </p:nvSpPr>
        <p:spPr>
          <a:xfrm>
            <a:off x="-16936" y="760794"/>
            <a:ext cx="5791203"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32D7799A-168D-BA82-2ECE-2BA14A754038}"/>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Phương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thức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tương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tác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và</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giao</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diện</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B508E7F3-D773-95F3-0475-847879CED45F}"/>
              </a:ext>
            </a:extLst>
          </p:cNvPr>
          <p:cNvSpPr/>
          <p:nvPr/>
        </p:nvSpPr>
        <p:spPr>
          <a:xfrm>
            <a:off x="6125849" y="6420778"/>
            <a:ext cx="2704887"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Đề</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xuất</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tính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năng</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giao</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diện</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3DEFC517-FA48-03D5-08D3-97E2AFF9827B}"/>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DDE98335-0C81-756C-CFF1-782EC006001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graphicFrame>
        <p:nvGraphicFramePr>
          <p:cNvPr id="2" name="Table 4">
            <a:extLst>
              <a:ext uri="{FF2B5EF4-FFF2-40B4-BE49-F238E27FC236}">
                <a16:creationId xmlns:a16="http://schemas.microsoft.com/office/drawing/2014/main" id="{633D84CA-3944-5623-F644-C8715056BB43}"/>
              </a:ext>
            </a:extLst>
          </p:cNvPr>
          <p:cNvGraphicFramePr>
            <a:graphicFrameLocks noGrp="1"/>
          </p:cNvGraphicFramePr>
          <p:nvPr>
            <p:extLst>
              <p:ext uri="{D42A27DB-BD31-4B8C-83A1-F6EECF244321}">
                <p14:modId xmlns:p14="http://schemas.microsoft.com/office/powerpoint/2010/main" val="3303625605"/>
              </p:ext>
            </p:extLst>
          </p:nvPr>
        </p:nvGraphicFramePr>
        <p:xfrm>
          <a:off x="511206" y="1220179"/>
          <a:ext cx="11231028" cy="4804531"/>
        </p:xfrm>
        <a:graphic>
          <a:graphicData uri="http://schemas.openxmlformats.org/drawingml/2006/table">
            <a:tbl>
              <a:tblPr firstRow="1" bandRow="1">
                <a:tableStyleId>{5C22544A-7EE6-4342-B048-85BDC9FD1C3A}</a:tableStyleId>
              </a:tblPr>
              <a:tblGrid>
                <a:gridCol w="720694">
                  <a:extLst>
                    <a:ext uri="{9D8B030D-6E8A-4147-A177-3AD203B41FA5}">
                      <a16:colId xmlns:a16="http://schemas.microsoft.com/office/drawing/2014/main" val="88551048"/>
                    </a:ext>
                  </a:extLst>
                </a:gridCol>
                <a:gridCol w="1092200">
                  <a:extLst>
                    <a:ext uri="{9D8B030D-6E8A-4147-A177-3AD203B41FA5}">
                      <a16:colId xmlns:a16="http://schemas.microsoft.com/office/drawing/2014/main" val="1789346352"/>
                    </a:ext>
                  </a:extLst>
                </a:gridCol>
                <a:gridCol w="952500">
                  <a:extLst>
                    <a:ext uri="{9D8B030D-6E8A-4147-A177-3AD203B41FA5}">
                      <a16:colId xmlns:a16="http://schemas.microsoft.com/office/drawing/2014/main" val="2623302553"/>
                    </a:ext>
                  </a:extLst>
                </a:gridCol>
                <a:gridCol w="3251200">
                  <a:extLst>
                    <a:ext uri="{9D8B030D-6E8A-4147-A177-3AD203B41FA5}">
                      <a16:colId xmlns:a16="http://schemas.microsoft.com/office/drawing/2014/main" val="2180679147"/>
                    </a:ext>
                  </a:extLst>
                </a:gridCol>
                <a:gridCol w="914400">
                  <a:extLst>
                    <a:ext uri="{9D8B030D-6E8A-4147-A177-3AD203B41FA5}">
                      <a16:colId xmlns:a16="http://schemas.microsoft.com/office/drawing/2014/main" val="302951973"/>
                    </a:ext>
                  </a:extLst>
                </a:gridCol>
                <a:gridCol w="1193800">
                  <a:extLst>
                    <a:ext uri="{9D8B030D-6E8A-4147-A177-3AD203B41FA5}">
                      <a16:colId xmlns:a16="http://schemas.microsoft.com/office/drawing/2014/main" val="382007367"/>
                    </a:ext>
                  </a:extLst>
                </a:gridCol>
                <a:gridCol w="2019300">
                  <a:extLst>
                    <a:ext uri="{9D8B030D-6E8A-4147-A177-3AD203B41FA5}">
                      <a16:colId xmlns:a16="http://schemas.microsoft.com/office/drawing/2014/main" val="1320028950"/>
                    </a:ext>
                  </a:extLst>
                </a:gridCol>
                <a:gridCol w="1086934">
                  <a:extLst>
                    <a:ext uri="{9D8B030D-6E8A-4147-A177-3AD203B41FA5}">
                      <a16:colId xmlns:a16="http://schemas.microsoft.com/office/drawing/2014/main" val="3165210314"/>
                    </a:ext>
                  </a:extLst>
                </a:gridCol>
              </a:tblGrid>
              <a:tr h="525546">
                <a:tc rowSpan="2">
                  <a:txBody>
                    <a:bodyPr/>
                    <a:lstStyle/>
                    <a:p>
                      <a:pPr algn="ctr"/>
                      <a:r>
                        <a:rPr lang="en-US" sz="1200" dirty="0" err="1">
                          <a:latin typeface="FS Magistral Bold" panose="020B0804030204080304" pitchFamily="34" charset="0"/>
                        </a:rPr>
                        <a:t>Nhóm</a:t>
                      </a:r>
                      <a:r>
                        <a:rPr lang="en-US" sz="1200" dirty="0">
                          <a:latin typeface="FS Magistral Bold" panose="020B0804030204080304" pitchFamily="34" charset="0"/>
                        </a:rPr>
                        <a:t> </a:t>
                      </a:r>
                      <a:r>
                        <a:rPr lang="en-US" sz="1200" dirty="0" err="1">
                          <a:latin typeface="FS Magistral Bold" panose="020B0804030204080304" pitchFamily="34" charset="0"/>
                        </a:rPr>
                        <a:t>tính</a:t>
                      </a:r>
                      <a:r>
                        <a:rPr lang="en-US" sz="1200" dirty="0">
                          <a:latin typeface="FS Magistral Bold" panose="020B0804030204080304" pitchFamily="34" charset="0"/>
                        </a:rPr>
                        <a:t> </a:t>
                      </a:r>
                      <a:r>
                        <a:rPr lang="en-US" sz="1200" dirty="0" err="1">
                          <a:latin typeface="FS Magistral Bold" panose="020B0804030204080304" pitchFamily="34" charset="0"/>
                        </a:rPr>
                        <a:t>năng</a:t>
                      </a:r>
                      <a:endParaRPr lang="en-US" sz="1200" dirty="0">
                        <a:latin typeface="FS Magistral Bold" panose="020B0804030204080304" pitchFamily="34"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dirty="0" err="1">
                          <a:latin typeface="FS Magistral Bold" panose="020B0804030204080304" pitchFamily="34" charset="0"/>
                        </a:rPr>
                        <a:t>Tính</a:t>
                      </a:r>
                      <a:r>
                        <a:rPr lang="en-US" sz="1200" dirty="0">
                          <a:latin typeface="FS Magistral Bold" panose="020B0804030204080304" pitchFamily="34" charset="0"/>
                        </a:rPr>
                        <a:t> </a:t>
                      </a:r>
                      <a:r>
                        <a:rPr lang="en-US" sz="1200" dirty="0" err="1">
                          <a:latin typeface="FS Magistral Bold" panose="020B0804030204080304" pitchFamily="34" charset="0"/>
                        </a:rPr>
                        <a:t>năng</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Kênh triển khai</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Giao diện</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gridSpan="2">
                  <a:txBody>
                    <a:bodyPr/>
                    <a:lstStyle/>
                    <a:p>
                      <a:pPr algn="ctr"/>
                      <a:r>
                        <a:rPr lang="en-US" sz="1200">
                          <a:latin typeface="FS Magistral Bold" panose="020B0804030204080304" pitchFamily="34" charset="0"/>
                        </a:rPr>
                        <a:t>Phương thức tương tác</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B02929"/>
                    </a:solidFill>
                  </a:tcPr>
                </a:tc>
                <a:tc h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dirty="0" err="1">
                          <a:latin typeface="FS Magistral Bold" panose="020B0804030204080304" pitchFamily="34" charset="0"/>
                        </a:rPr>
                        <a:t>Ví</a:t>
                      </a:r>
                      <a:r>
                        <a:rPr lang="en-US" sz="1200" dirty="0">
                          <a:latin typeface="FS Magistral Bold" panose="020B0804030204080304" pitchFamily="34" charset="0"/>
                        </a:rPr>
                        <a:t> </a:t>
                      </a:r>
                      <a:r>
                        <a:rPr lang="en-US" sz="1200" dirty="0" err="1">
                          <a:latin typeface="FS Magistral Bold" panose="020B0804030204080304" pitchFamily="34" charset="0"/>
                        </a:rPr>
                        <a:t>dụ</a:t>
                      </a:r>
                      <a:r>
                        <a:rPr lang="en-US" sz="1200" dirty="0">
                          <a:latin typeface="FS Magistral Bold" panose="020B0804030204080304" pitchFamily="34" charset="0"/>
                        </a:rPr>
                        <a:t> Input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rowSpan="2">
                  <a:txBody>
                    <a:bodyPr/>
                    <a:lstStyle/>
                    <a:p>
                      <a:pPr algn="ctr"/>
                      <a:r>
                        <a:rPr lang="en-US" sz="1200">
                          <a:latin typeface="FS Magistral Bold" panose="020B0804030204080304" pitchFamily="34" charset="0"/>
                        </a:rPr>
                        <a:t>Ví dụ Output</a:t>
                      </a: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2330303233"/>
                  </a:ext>
                </a:extLst>
              </a:tr>
              <a:tr h="439914">
                <a:tc vMerge="1">
                  <a:txBody>
                    <a:bodyPr/>
                    <a:lstStyle/>
                    <a:p>
                      <a:pPr algn="ctr"/>
                      <a:endParaRPr lang="en-US" sz="1200" dirty="0">
                        <a:latin typeface="FS Magistral Bold" panose="020B0804030204080304" pitchFamily="34"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200">
                          <a:solidFill>
                            <a:schemeClr val="bg1"/>
                          </a:solidFill>
                          <a:latin typeface="FS Magistral Bold" panose="020B0804030204080304" pitchFamily="34" charset="0"/>
                        </a:rPr>
                        <a:t>Input</a:t>
                      </a:r>
                      <a:endParaRPr lang="en-US" sz="1200" dirty="0">
                        <a:solidFill>
                          <a:schemeClr val="bg1"/>
                        </a:solidFill>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200">
                          <a:solidFill>
                            <a:schemeClr val="bg1"/>
                          </a:solidFill>
                          <a:latin typeface="FS Magistral Bold" panose="020B0804030204080304" pitchFamily="34" charset="0"/>
                        </a:rPr>
                        <a:t>Output</a:t>
                      </a:r>
                      <a:endParaRPr lang="en-US" sz="1200" dirty="0">
                        <a:solidFill>
                          <a:schemeClr val="bg1"/>
                        </a:solidFill>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vMerge="1">
                  <a:txBody>
                    <a:bodyPr/>
                    <a:lstStyle/>
                    <a:p>
                      <a:pPr algn="ctr"/>
                      <a:endParaRPr lang="en-US" sz="12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384761073"/>
                  </a:ext>
                </a:extLst>
              </a:tr>
              <a:tr h="1341316">
                <a:tc rowSpan="3">
                  <a:txBody>
                    <a:bodyPr/>
                    <a:lstStyle/>
                    <a:p>
                      <a:pPr algn="ctr"/>
                      <a:r>
                        <a:rPr lang="en-US" sz="1200" dirty="0" err="1">
                          <a:latin typeface="PF BeauSans Pro" panose="02000500000000020004" pitchFamily="2" charset="0"/>
                        </a:rPr>
                        <a:t>Chỉnh</a:t>
                      </a:r>
                      <a:r>
                        <a:rPr lang="en-US" sz="1200" dirty="0">
                          <a:latin typeface="PF BeauSans Pro" panose="02000500000000020004" pitchFamily="2" charset="0"/>
                        </a:rPr>
                        <a:t> </a:t>
                      </a:r>
                      <a:r>
                        <a:rPr lang="en-US" sz="1200" dirty="0" err="1">
                          <a:latin typeface="PF BeauSans Pro" panose="02000500000000020004" pitchFamily="2" charset="0"/>
                        </a:rPr>
                        <a:t>Sửa</a:t>
                      </a:r>
                      <a:r>
                        <a:rPr lang="en-US" sz="1200" dirty="0">
                          <a:latin typeface="PF BeauSans Pro" panose="02000500000000020004" pitchFamily="2" charset="0"/>
                        </a:rPr>
                        <a:t> </a:t>
                      </a:r>
                      <a:r>
                        <a:rPr lang="en-US" sz="1200" dirty="0" err="1">
                          <a:latin typeface="PF BeauSans Pro" panose="02000500000000020004" pitchFamily="2" charset="0"/>
                        </a:rPr>
                        <a:t>và</a:t>
                      </a:r>
                      <a:r>
                        <a:rPr lang="en-US" sz="1200" dirty="0">
                          <a:latin typeface="PF BeauSans Pro" panose="02000500000000020004" pitchFamily="2" charset="0"/>
                        </a:rPr>
                        <a:t> </a:t>
                      </a:r>
                      <a:r>
                        <a:rPr lang="en-US" sz="1200" dirty="0" err="1">
                          <a:latin typeface="PF BeauSans Pro" panose="02000500000000020004" pitchFamily="2" charset="0"/>
                        </a:rPr>
                        <a:t>Tuỳ</a:t>
                      </a:r>
                      <a:r>
                        <a:rPr lang="en-US" sz="1200" dirty="0">
                          <a:latin typeface="PF BeauSans Pro" panose="02000500000000020004" pitchFamily="2" charset="0"/>
                        </a:rPr>
                        <a:t> </a:t>
                      </a:r>
                      <a:r>
                        <a:rPr lang="en-US" sz="1200" dirty="0" err="1">
                          <a:latin typeface="PF BeauSans Pro" panose="02000500000000020004" pitchFamily="2" charset="0"/>
                        </a:rPr>
                        <a:t>Chỉnh</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C</a:t>
                      </a:r>
                      <a:r>
                        <a:rPr lang="vi-VN" sz="1200" dirty="0">
                          <a:latin typeface="PF BeauSans Pro" panose="02000500000000020004" pitchFamily="2" charset="0"/>
                        </a:rPr>
                        <a:t>hỉnh sửa</a:t>
                      </a:r>
                      <a:r>
                        <a:rPr lang="en-US" sz="1200" dirty="0">
                          <a:latin typeface="PF BeauSans Pro" panose="02000500000000020004" pitchFamily="2" charset="0"/>
                        </a:rPr>
                        <a:t> </a:t>
                      </a:r>
                      <a:r>
                        <a:rPr lang="vi-VN" sz="1200" dirty="0">
                          <a:latin typeface="PF BeauSans Pro" panose="02000500000000020004" pitchFamily="2" charset="0"/>
                        </a:rPr>
                        <a:t>âm nhạc, giọng nói</a:t>
                      </a:r>
                      <a:r>
                        <a:rPr lang="en-US" sz="1200" dirty="0">
                          <a:latin typeface="PF BeauSans Pro" panose="02000500000000020004" pitchFamily="2" charset="0"/>
                        </a:rPr>
                        <a:t>, voice-over </a:t>
                      </a:r>
                      <a:r>
                        <a:rPr lang="en-US" sz="1200" dirty="0" err="1">
                          <a:latin typeface="PF BeauSans Pro" panose="02000500000000020004" pitchFamily="2" charset="0"/>
                        </a:rPr>
                        <a:t>và</a:t>
                      </a:r>
                      <a:r>
                        <a:rPr lang="en-US" sz="1200" dirty="0">
                          <a:latin typeface="PF BeauSans Pro" panose="02000500000000020004" pitchFamily="2" charset="0"/>
                        </a:rPr>
                        <a:t> video</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vi-VN" sz="1200" dirty="0">
                          <a:latin typeface="PF BeauSans Pro" panose="02000500000000020004" pitchFamily="2" charset="0"/>
                        </a:rPr>
                        <a:t>Dạng editor chuyên dụng có thể chỉnh sửa từng lớp (layer) như âm thanh, hình ảnh, phụ đề</a:t>
                      </a:r>
                    </a:p>
                    <a:p>
                      <a:pPr marL="171450" indent="-171450" algn="l">
                        <a:buFont typeface="PF BeauSans Pro" panose="02000500000000020004" pitchFamily="2" charset="0"/>
                        <a:buChar char="–"/>
                      </a:pPr>
                      <a:r>
                        <a:rPr lang="vi-VN" sz="1200" dirty="0">
                          <a:latin typeface="PF BeauSans Pro" panose="02000500000000020004" pitchFamily="2" charset="0"/>
                        </a:rPr>
                        <a:t>Thư viện tích hợp với các hiệu ứng âm thanh (ví dụ: robotic, reverb) và các tùy chọn tùy chỉnh sâu</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Tải lên file audio</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File </a:t>
                      </a:r>
                      <a:r>
                        <a:rPr lang="en-US" sz="1200" dirty="0">
                          <a:latin typeface="PF BeauSans Pro" panose="02000500000000020004" pitchFamily="2" charset="0"/>
                        </a:rPr>
                        <a:t>audio</a:t>
                      </a:r>
                      <a:r>
                        <a:rPr lang="vi-VN" sz="1200" dirty="0">
                          <a:latin typeface="PF BeauSans Pro" panose="02000500000000020004" pitchFamily="2" charset="0"/>
                        </a:rPr>
                        <a:t> đã chỉnh sửa với chất lượng âm thanh tốt hơ</a:t>
                      </a:r>
                      <a:r>
                        <a:rPr lang="en-US" sz="1200" dirty="0">
                          <a:latin typeface="PF BeauSans Pro" panose="02000500000000020004" pitchFamily="2" charset="0"/>
                        </a:rPr>
                        <a:t>n</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en-US" sz="1200" dirty="0">
                          <a:latin typeface="PF BeauSans Pro" panose="02000500000000020004" pitchFamily="2" charset="0"/>
                        </a:rPr>
                        <a:t>- </a:t>
                      </a:r>
                      <a:r>
                        <a:rPr lang="vi-VN" sz="1200" dirty="0">
                          <a:latin typeface="PF BeauSans Pro" panose="02000500000000020004" pitchFamily="2" charset="0"/>
                        </a:rPr>
                        <a:t>Tải lên file</a:t>
                      </a:r>
                      <a:r>
                        <a:rPr lang="en-US" sz="1200" dirty="0">
                          <a:latin typeface="PF BeauSans Pro" panose="02000500000000020004" pitchFamily="2" charset="0"/>
                        </a:rPr>
                        <a:t> audio </a:t>
                      </a:r>
                      <a:r>
                        <a:rPr lang="en-US" sz="1200" dirty="0" err="1">
                          <a:latin typeface="PF BeauSans Pro" panose="02000500000000020004" pitchFamily="2" charset="0"/>
                        </a:rPr>
                        <a:t>gốc</a:t>
                      </a:r>
                      <a:br>
                        <a:rPr lang="en-US" sz="1200" dirty="0">
                          <a:latin typeface="PF BeauSans Pro" panose="02000500000000020004" pitchFamily="2" charset="0"/>
                        </a:rPr>
                      </a:br>
                      <a:r>
                        <a:rPr lang="en-US" sz="1200" dirty="0">
                          <a:latin typeface="PF BeauSans Pro" panose="02000500000000020004" pitchFamily="2" charset="0"/>
                        </a:rPr>
                        <a:t>- </a:t>
                      </a:r>
                      <a:r>
                        <a:rPr lang="en-US" sz="1200" dirty="0" err="1">
                          <a:latin typeface="PF BeauSans Pro" panose="02000500000000020004" pitchFamily="2" charset="0"/>
                        </a:rPr>
                        <a:t>Hiệu</a:t>
                      </a:r>
                      <a:r>
                        <a:rPr lang="en-US" sz="1200" dirty="0">
                          <a:latin typeface="PF BeauSans Pro" panose="02000500000000020004" pitchFamily="2" charset="0"/>
                        </a:rPr>
                        <a:t> </a:t>
                      </a:r>
                      <a:r>
                        <a:rPr lang="en-US" sz="1200" dirty="0" err="1">
                          <a:latin typeface="PF BeauSans Pro" panose="02000500000000020004" pitchFamily="2" charset="0"/>
                        </a:rPr>
                        <a:t>ứng</a:t>
                      </a:r>
                      <a:r>
                        <a:rPr lang="en-US" sz="1200" dirty="0">
                          <a:latin typeface="PF BeauSans Pro" panose="02000500000000020004" pitchFamily="2" charset="0"/>
                        </a:rPr>
                        <a:t> </a:t>
                      </a:r>
                      <a:r>
                        <a:rPr lang="en-US" sz="1200" dirty="0" err="1">
                          <a:latin typeface="PF BeauSans Pro" panose="02000500000000020004" pitchFamily="2" charset="0"/>
                        </a:rPr>
                        <a:t>âm</a:t>
                      </a:r>
                      <a:r>
                        <a:rPr lang="en-US" sz="1200" dirty="0">
                          <a:latin typeface="PF BeauSans Pro" panose="02000500000000020004" pitchFamily="2" charset="0"/>
                        </a:rPr>
                        <a:t> </a:t>
                      </a:r>
                      <a:r>
                        <a:rPr lang="en-US" sz="1200" dirty="0" err="1">
                          <a:latin typeface="PF BeauSans Pro" panose="02000500000000020004" pitchFamily="2" charset="0"/>
                        </a:rPr>
                        <a:t>thanh</a:t>
                      </a:r>
                      <a:r>
                        <a:rPr lang="en-US" sz="1200" dirty="0">
                          <a:latin typeface="PF BeauSans Pro" panose="02000500000000020004" pitchFamily="2" charset="0"/>
                        </a:rPr>
                        <a:t>: ‘Robotic’</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a:latin typeface="PF BeauSans Pro" panose="02000500000000020004" pitchFamily="2" charset="0"/>
                        </a:rPr>
                        <a:t>File audio </a:t>
                      </a:r>
                      <a:r>
                        <a:rPr lang="en-US" sz="1200" dirty="0" err="1">
                          <a:latin typeface="PF BeauSans Pro" panose="02000500000000020004" pitchFamily="2" charset="0"/>
                        </a:rPr>
                        <a:t>đã</a:t>
                      </a:r>
                      <a:r>
                        <a:rPr lang="en-US" sz="1200" dirty="0">
                          <a:latin typeface="PF BeauSans Pro" panose="02000500000000020004" pitchFamily="2" charset="0"/>
                        </a:rPr>
                        <a:t> </a:t>
                      </a:r>
                      <a:r>
                        <a:rPr lang="en-US" sz="1200" dirty="0" err="1">
                          <a:latin typeface="PF BeauSans Pro" panose="02000500000000020004" pitchFamily="2" charset="0"/>
                        </a:rPr>
                        <a:t>được</a:t>
                      </a:r>
                      <a:r>
                        <a:rPr lang="en-US" sz="1200" dirty="0">
                          <a:latin typeface="PF BeauSans Pro" panose="02000500000000020004" pitchFamily="2" charset="0"/>
                        </a:rPr>
                        <a:t> </a:t>
                      </a:r>
                      <a:r>
                        <a:rPr lang="en-US" sz="1200" dirty="0" err="1">
                          <a:latin typeface="PF BeauSans Pro" panose="02000500000000020004" pitchFamily="2" charset="0"/>
                        </a:rPr>
                        <a:t>thêm</a:t>
                      </a:r>
                      <a:r>
                        <a:rPr lang="en-US" sz="1200" dirty="0">
                          <a:latin typeface="PF BeauSans Pro" panose="02000500000000020004" pitchFamily="2" charset="0"/>
                        </a:rPr>
                        <a:t> </a:t>
                      </a:r>
                      <a:r>
                        <a:rPr lang="en-US" sz="1200" dirty="0" err="1">
                          <a:latin typeface="PF BeauSans Pro" panose="02000500000000020004" pitchFamily="2" charset="0"/>
                        </a:rPr>
                        <a:t>hiệu</a:t>
                      </a:r>
                      <a:r>
                        <a:rPr lang="en-US" sz="1200" dirty="0">
                          <a:latin typeface="PF BeauSans Pro" panose="02000500000000020004" pitchFamily="2" charset="0"/>
                        </a:rPr>
                        <a:t> </a:t>
                      </a:r>
                      <a:r>
                        <a:rPr lang="en-US" sz="1200" dirty="0" err="1">
                          <a:latin typeface="PF BeauSans Pro" panose="02000500000000020004" pitchFamily="2" charset="0"/>
                        </a:rPr>
                        <a:t>ứng</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1295250637"/>
                  </a:ext>
                </a:extLst>
              </a:tr>
              <a:tr h="1226517">
                <a:tc vMerge="1">
                  <a:txBody>
                    <a:bodyPr/>
                    <a:lstStyle/>
                    <a:p>
                      <a:pPr algn="ctr"/>
                      <a:endParaRPr lang="en-US" sz="120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Tạo</a:t>
                      </a:r>
                      <a:r>
                        <a:rPr lang="en-US" sz="1200" dirty="0">
                          <a:latin typeface="PF BeauSans Pro" panose="02000500000000020004" pitchFamily="2" charset="0"/>
                        </a:rPr>
                        <a:t> video custom, </a:t>
                      </a:r>
                      <a:r>
                        <a:rPr lang="en-US" sz="1200" dirty="0" err="1">
                          <a:latin typeface="PF BeauSans Pro" panose="02000500000000020004" pitchFamily="2" charset="0"/>
                        </a:rPr>
                        <a:t>hình</a:t>
                      </a:r>
                      <a:r>
                        <a:rPr lang="en-US" sz="1200" dirty="0">
                          <a:latin typeface="PF BeauSans Pro" panose="02000500000000020004" pitchFamily="2" charset="0"/>
                        </a:rPr>
                        <a:t> </a:t>
                      </a:r>
                      <a:r>
                        <a:rPr lang="en-US" sz="1200" dirty="0" err="1">
                          <a:latin typeface="PF BeauSans Pro" panose="02000500000000020004" pitchFamily="2" charset="0"/>
                        </a:rPr>
                        <a:t>ảnh</a:t>
                      </a:r>
                      <a:r>
                        <a:rPr lang="en-US" sz="1200" dirty="0">
                          <a:latin typeface="PF BeauSans Pro" panose="02000500000000020004" pitchFamily="2" charset="0"/>
                        </a:rPr>
                        <a:t>, </a:t>
                      </a:r>
                      <a:r>
                        <a:rPr lang="en-US" sz="1200" dirty="0" err="1">
                          <a:latin typeface="PF BeauSans Pro" panose="02000500000000020004" pitchFamily="2" charset="0"/>
                        </a:rPr>
                        <a:t>giọng</a:t>
                      </a:r>
                      <a:r>
                        <a:rPr lang="en-US" sz="1200" dirty="0">
                          <a:latin typeface="PF BeauSans Pro" panose="02000500000000020004" pitchFamily="2" charset="0"/>
                        </a:rPr>
                        <a:t> </a:t>
                      </a:r>
                      <a:r>
                        <a:rPr lang="en-US" sz="1200" dirty="0" err="1">
                          <a:latin typeface="PF BeauSans Pro" panose="02000500000000020004" pitchFamily="2" charset="0"/>
                        </a:rPr>
                        <a:t>nói</a:t>
                      </a:r>
                      <a:r>
                        <a:rPr lang="en-US" sz="1200" dirty="0">
                          <a:latin typeface="PF BeauSans Pro" panose="02000500000000020004" pitchFamily="2" charset="0"/>
                        </a:rPr>
                        <a:t>, </a:t>
                      </a:r>
                      <a:r>
                        <a:rPr lang="en-US" sz="1200" dirty="0" err="1">
                          <a:latin typeface="PF BeauSans Pro" panose="02000500000000020004" pitchFamily="2" charset="0"/>
                        </a:rPr>
                        <a:t>nội</a:t>
                      </a:r>
                      <a:r>
                        <a:rPr lang="en-US" sz="1200" dirty="0">
                          <a:latin typeface="PF BeauSans Pro" panose="02000500000000020004" pitchFamily="2" charset="0"/>
                        </a:rPr>
                        <a:t> dung </a:t>
                      </a:r>
                      <a:r>
                        <a:rPr lang="en-US" sz="1200" dirty="0" err="1">
                          <a:latin typeface="PF BeauSans Pro" panose="02000500000000020004" pitchFamily="2" charset="0"/>
                        </a:rPr>
                        <a:t>cá</a:t>
                      </a:r>
                      <a:r>
                        <a:rPr lang="en-US" sz="1200" dirty="0">
                          <a:latin typeface="PF BeauSans Pro" panose="02000500000000020004" pitchFamily="2" charset="0"/>
                        </a:rPr>
                        <a:t> </a:t>
                      </a:r>
                      <a:r>
                        <a:rPr lang="en-US" sz="1200" dirty="0" err="1">
                          <a:latin typeface="PF BeauSans Pro" panose="02000500000000020004" pitchFamily="2" charset="0"/>
                        </a:rPr>
                        <a:t>nhân</a:t>
                      </a:r>
                      <a:r>
                        <a:rPr lang="en-US" sz="1200" dirty="0">
                          <a:latin typeface="PF BeauSans Pro" panose="02000500000000020004" pitchFamily="2" charset="0"/>
                        </a:rPr>
                        <a:t> </a:t>
                      </a:r>
                      <a:r>
                        <a:rPr lang="en-US" sz="1200" dirty="0" err="1">
                          <a:latin typeface="PF BeauSans Pro" panose="02000500000000020004" pitchFamily="2" charset="0"/>
                        </a:rPr>
                        <a:t>hóa</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vi-VN" sz="1200" dirty="0">
                          <a:latin typeface="PF BeauSans Pro" panose="02000500000000020004" pitchFamily="2" charset="0"/>
                        </a:rPr>
                        <a:t>Giao diện editor cho phép tùy chỉnh sâu từng yếu tố trong video: thay đổi màu sắc, hiệu ứng, chèn hình ảnh hoặc văn bản</a:t>
                      </a:r>
                    </a:p>
                    <a:p>
                      <a:pPr marL="171450" indent="-171450" algn="l">
                        <a:buFont typeface="PF BeauSans Pro" panose="02000500000000020004" pitchFamily="2" charset="0"/>
                        <a:buChar char="–"/>
                      </a:pPr>
                      <a:r>
                        <a:rPr lang="en-US" sz="1200" dirty="0">
                          <a:latin typeface="PF BeauSans Pro" panose="02000500000000020004" pitchFamily="2" charset="0"/>
                        </a:rPr>
                        <a:t>T</a:t>
                      </a:r>
                      <a:r>
                        <a:rPr lang="vi-VN" sz="1200" dirty="0">
                          <a:latin typeface="PF BeauSans Pro" panose="02000500000000020004" pitchFamily="2" charset="0"/>
                        </a:rPr>
                        <a:t>ính năng preview và xuất bản ngay trong giao diện</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200" dirty="0" err="1">
                          <a:latin typeface="PF BeauSans Pro" panose="02000500000000020004" pitchFamily="2" charset="0"/>
                        </a:rPr>
                        <a:t>Tải</a:t>
                      </a:r>
                      <a:r>
                        <a:rPr lang="en-US" sz="1200" dirty="0">
                          <a:latin typeface="PF BeauSans Pro" panose="02000500000000020004" pitchFamily="2" charset="0"/>
                        </a:rPr>
                        <a:t> </a:t>
                      </a:r>
                      <a:r>
                        <a:rPr lang="en-US" sz="1200" dirty="0" err="1">
                          <a:latin typeface="PF BeauSans Pro" panose="02000500000000020004" pitchFamily="2" charset="0"/>
                        </a:rPr>
                        <a:t>lên</a:t>
                      </a:r>
                      <a:r>
                        <a:rPr lang="en-US" sz="1200" dirty="0">
                          <a:latin typeface="PF BeauSans Pro" panose="02000500000000020004" pitchFamily="2" charset="0"/>
                        </a:rPr>
                        <a:t> v</a:t>
                      </a:r>
                      <a:r>
                        <a:rPr lang="vi-VN" sz="1200" dirty="0">
                          <a:latin typeface="PF BeauSans Pro" panose="02000500000000020004" pitchFamily="2" charset="0"/>
                        </a:rPr>
                        <a:t>ideo, hình ảnh, giọng nói, văn bản</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Video hoặc hình ảnh chỉnh sửa, nội dung cá nhân hóa</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Tx/>
                        <a:buChar char="-"/>
                      </a:pPr>
                      <a:r>
                        <a:rPr lang="en-US" sz="1200" dirty="0" err="1">
                          <a:latin typeface="PF BeauSans Pro" panose="02000500000000020004" pitchFamily="2" charset="0"/>
                        </a:rPr>
                        <a:t>Tải</a:t>
                      </a:r>
                      <a:r>
                        <a:rPr lang="en-US" sz="1200" dirty="0">
                          <a:latin typeface="PF BeauSans Pro" panose="02000500000000020004" pitchFamily="2" charset="0"/>
                        </a:rPr>
                        <a:t> </a:t>
                      </a:r>
                      <a:r>
                        <a:rPr lang="en-US" sz="1200" dirty="0" err="1">
                          <a:latin typeface="PF BeauSans Pro" panose="02000500000000020004" pitchFamily="2" charset="0"/>
                        </a:rPr>
                        <a:t>lên</a:t>
                      </a:r>
                      <a:r>
                        <a:rPr lang="en-US" sz="1200" dirty="0">
                          <a:latin typeface="PF BeauSans Pro" panose="02000500000000020004" pitchFamily="2" charset="0"/>
                        </a:rPr>
                        <a:t> video </a:t>
                      </a:r>
                      <a:r>
                        <a:rPr lang="en-US" sz="1200" dirty="0" err="1">
                          <a:latin typeface="PF BeauSans Pro" panose="02000500000000020004" pitchFamily="2" charset="0"/>
                        </a:rPr>
                        <a:t>quảng</a:t>
                      </a:r>
                      <a:r>
                        <a:rPr lang="en-US" sz="1200" dirty="0">
                          <a:latin typeface="PF BeauSans Pro" panose="02000500000000020004" pitchFamily="2" charset="0"/>
                        </a:rPr>
                        <a:t> </a:t>
                      </a:r>
                      <a:r>
                        <a:rPr lang="en-US" sz="1200" dirty="0" err="1">
                          <a:latin typeface="PF BeauSans Pro" panose="02000500000000020004" pitchFamily="2" charset="0"/>
                        </a:rPr>
                        <a:t>cáo</a:t>
                      </a:r>
                      <a:r>
                        <a:rPr lang="en-US" sz="1200" dirty="0">
                          <a:latin typeface="PF BeauSans Pro" panose="02000500000000020004" pitchFamily="2" charset="0"/>
                        </a:rPr>
                        <a:t> </a:t>
                      </a:r>
                      <a:r>
                        <a:rPr lang="en-US" sz="1200" dirty="0" err="1">
                          <a:latin typeface="PF BeauSans Pro" panose="02000500000000020004" pitchFamily="2" charset="0"/>
                        </a:rPr>
                        <a:t>sản</a:t>
                      </a:r>
                      <a:r>
                        <a:rPr lang="en-US" sz="1200" dirty="0">
                          <a:latin typeface="PF BeauSans Pro" panose="02000500000000020004" pitchFamily="2" charset="0"/>
                        </a:rPr>
                        <a:t> </a:t>
                      </a:r>
                      <a:r>
                        <a:rPr lang="en-US" sz="1200" dirty="0" err="1">
                          <a:latin typeface="PF BeauSans Pro" panose="02000500000000020004" pitchFamily="2" charset="0"/>
                        </a:rPr>
                        <a:t>phẩm</a:t>
                      </a:r>
                      <a:r>
                        <a:rPr lang="en-US" sz="1200" dirty="0">
                          <a:latin typeface="PF BeauSans Pro" panose="02000500000000020004" pitchFamily="2" charset="0"/>
                        </a:rPr>
                        <a:t> A</a:t>
                      </a:r>
                    </a:p>
                    <a:p>
                      <a:pPr marL="171450" indent="-171450" algn="l">
                        <a:buFontTx/>
                        <a:buChar char="-"/>
                      </a:pPr>
                      <a:r>
                        <a:rPr lang="en-US" sz="1200" dirty="0" err="1">
                          <a:latin typeface="PF BeauSans Pro" panose="02000500000000020004" pitchFamily="2" charset="0"/>
                        </a:rPr>
                        <a:t>Tuỳ</a:t>
                      </a:r>
                      <a:r>
                        <a:rPr lang="en-US" sz="1200" dirty="0">
                          <a:latin typeface="PF BeauSans Pro" panose="02000500000000020004" pitchFamily="2" charset="0"/>
                        </a:rPr>
                        <a:t> </a:t>
                      </a:r>
                      <a:r>
                        <a:rPr lang="en-US" sz="1200" dirty="0" err="1">
                          <a:latin typeface="PF BeauSans Pro" panose="02000500000000020004" pitchFamily="2" charset="0"/>
                        </a:rPr>
                        <a:t>chỉnh</a:t>
                      </a:r>
                      <a:r>
                        <a:rPr lang="en-US" sz="1200" dirty="0">
                          <a:latin typeface="PF BeauSans Pro" panose="02000500000000020004" pitchFamily="2" charset="0"/>
                        </a:rPr>
                        <a:t> </a:t>
                      </a:r>
                      <a:r>
                        <a:rPr lang="en-US" sz="1200" dirty="0" err="1">
                          <a:latin typeface="PF BeauSans Pro" panose="02000500000000020004" pitchFamily="2" charset="0"/>
                        </a:rPr>
                        <a:t>giọng</a:t>
                      </a:r>
                      <a:r>
                        <a:rPr lang="en-US" sz="1200" dirty="0">
                          <a:latin typeface="PF BeauSans Pro" panose="02000500000000020004" pitchFamily="2" charset="0"/>
                        </a:rPr>
                        <a:t>: ‘</a:t>
                      </a:r>
                      <a:r>
                        <a:rPr lang="en-US" sz="1200" dirty="0" err="1">
                          <a:latin typeface="PF BeauSans Pro" panose="02000500000000020004" pitchFamily="2" charset="0"/>
                        </a:rPr>
                        <a:t>Thêm</a:t>
                      </a:r>
                      <a:r>
                        <a:rPr lang="en-US" sz="1200" dirty="0">
                          <a:latin typeface="PF BeauSans Pro" panose="02000500000000020004" pitchFamily="2" charset="0"/>
                        </a:rPr>
                        <a:t> </a:t>
                      </a:r>
                      <a:r>
                        <a:rPr lang="en-US" sz="1200" dirty="0" err="1">
                          <a:latin typeface="PF BeauSans Pro" panose="02000500000000020004" pitchFamily="2" charset="0"/>
                        </a:rPr>
                        <a:t>thuyết</a:t>
                      </a:r>
                      <a:r>
                        <a:rPr lang="en-US" sz="1200" dirty="0">
                          <a:latin typeface="PF BeauSans Pro" panose="02000500000000020004" pitchFamily="2" charset="0"/>
                        </a:rPr>
                        <a:t> </a:t>
                      </a:r>
                      <a:r>
                        <a:rPr lang="en-US" sz="1200" dirty="0" err="1">
                          <a:latin typeface="PF BeauSans Pro" panose="02000500000000020004" pitchFamily="2" charset="0"/>
                        </a:rPr>
                        <a:t>minh</a:t>
                      </a:r>
                      <a:r>
                        <a:rPr lang="en-US" sz="1200" dirty="0">
                          <a:latin typeface="PF BeauSans Pro" panose="02000500000000020004" pitchFamily="2" charset="0"/>
                        </a:rPr>
                        <a:t>’</a:t>
                      </a:r>
                    </a:p>
                    <a:p>
                      <a:pPr marL="171450" indent="-171450" algn="l">
                        <a:buFontTx/>
                        <a:buChar char="-"/>
                      </a:pPr>
                      <a:r>
                        <a:rPr lang="en-US" sz="1200" dirty="0" err="1">
                          <a:latin typeface="PF BeauSans Pro" panose="02000500000000020004" pitchFamily="2" charset="0"/>
                        </a:rPr>
                        <a:t>Tuỳ</a:t>
                      </a:r>
                      <a:r>
                        <a:rPr lang="en-US" sz="1200" dirty="0">
                          <a:latin typeface="PF BeauSans Pro" panose="02000500000000020004" pitchFamily="2" charset="0"/>
                        </a:rPr>
                        <a:t> </a:t>
                      </a:r>
                      <a:r>
                        <a:rPr lang="en-US" sz="1200" dirty="0" err="1">
                          <a:latin typeface="PF BeauSans Pro" panose="02000500000000020004" pitchFamily="2" charset="0"/>
                        </a:rPr>
                        <a:t>chỉnh</a:t>
                      </a:r>
                      <a:r>
                        <a:rPr lang="en-US" sz="1200" dirty="0">
                          <a:latin typeface="PF BeauSans Pro" panose="02000500000000020004" pitchFamily="2" charset="0"/>
                        </a:rPr>
                        <a:t> </a:t>
                      </a:r>
                      <a:r>
                        <a:rPr lang="en-US" sz="1200" dirty="0" err="1">
                          <a:latin typeface="PF BeauSans Pro" panose="02000500000000020004" pitchFamily="2" charset="0"/>
                        </a:rPr>
                        <a:t>đối</a:t>
                      </a:r>
                      <a:r>
                        <a:rPr lang="en-US" sz="1200" dirty="0">
                          <a:latin typeface="PF BeauSans Pro" panose="02000500000000020004" pitchFamily="2" charset="0"/>
                        </a:rPr>
                        <a:t> </a:t>
                      </a:r>
                      <a:r>
                        <a:rPr lang="en-US" sz="1200" dirty="0" err="1">
                          <a:latin typeface="PF BeauSans Pro" panose="02000500000000020004" pitchFamily="2" charset="0"/>
                        </a:rPr>
                        <a:t>tượng</a:t>
                      </a:r>
                      <a:r>
                        <a:rPr lang="en-US" sz="1200" dirty="0">
                          <a:latin typeface="PF BeauSans Pro" panose="02000500000000020004" pitchFamily="2" charset="0"/>
                        </a:rPr>
                        <a:t>: ‘</a:t>
                      </a:r>
                      <a:r>
                        <a:rPr lang="en-US" sz="1200" dirty="0" err="1">
                          <a:latin typeface="PF BeauSans Pro" panose="02000500000000020004" pitchFamily="2" charset="0"/>
                        </a:rPr>
                        <a:t>Xoay</a:t>
                      </a:r>
                      <a:r>
                        <a:rPr lang="en-US" sz="1200" dirty="0">
                          <a:latin typeface="PF BeauSans Pro" panose="02000500000000020004" pitchFamily="2" charset="0"/>
                        </a:rPr>
                        <a:t> </a:t>
                      </a:r>
                      <a:r>
                        <a:rPr lang="en-US" sz="1200" dirty="0" err="1">
                          <a:latin typeface="PF BeauSans Pro" panose="02000500000000020004" pitchFamily="2" charset="0"/>
                        </a:rPr>
                        <a:t>ngang</a:t>
                      </a:r>
                      <a:r>
                        <a:rPr lang="en-US" sz="1200" dirty="0">
                          <a:latin typeface="PF BeauSans Pro" panose="02000500000000020004" pitchFamily="2" charset="0"/>
                        </a:rPr>
                        <a:t>’</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Video quảng cáo với</a:t>
                      </a:r>
                      <a:r>
                        <a:rPr lang="en-US" sz="1200" dirty="0">
                          <a:latin typeface="PF BeauSans Pro" panose="02000500000000020004" pitchFamily="2" charset="0"/>
                        </a:rPr>
                        <a:t> </a:t>
                      </a:r>
                      <a:r>
                        <a:rPr lang="en-US" sz="1200" dirty="0" err="1">
                          <a:latin typeface="PF BeauSans Pro" panose="02000500000000020004" pitchFamily="2" charset="0"/>
                        </a:rPr>
                        <a:t>thuyết</a:t>
                      </a:r>
                      <a:r>
                        <a:rPr lang="en-US" sz="1200" dirty="0">
                          <a:latin typeface="PF BeauSans Pro" panose="02000500000000020004" pitchFamily="2" charset="0"/>
                        </a:rPr>
                        <a:t> </a:t>
                      </a:r>
                      <a:r>
                        <a:rPr lang="en-US" sz="1200" dirty="0" err="1">
                          <a:latin typeface="PF BeauSans Pro" panose="02000500000000020004" pitchFamily="2" charset="0"/>
                        </a:rPr>
                        <a:t>minh</a:t>
                      </a:r>
                      <a:r>
                        <a:rPr lang="en-US" sz="1200" dirty="0">
                          <a:latin typeface="PF BeauSans Pro" panose="02000500000000020004" pitchFamily="2" charset="0"/>
                        </a:rPr>
                        <a:t> </a:t>
                      </a:r>
                      <a:r>
                        <a:rPr lang="en-US" sz="1200" dirty="0" err="1">
                          <a:latin typeface="PF BeauSans Pro" panose="02000500000000020004" pitchFamily="2" charset="0"/>
                        </a:rPr>
                        <a:t>và</a:t>
                      </a:r>
                      <a:r>
                        <a:rPr lang="en-US" sz="1200" dirty="0">
                          <a:latin typeface="PF BeauSans Pro" panose="02000500000000020004" pitchFamily="2" charset="0"/>
                        </a:rPr>
                        <a:t> </a:t>
                      </a:r>
                      <a:r>
                        <a:rPr lang="en-US" sz="1200" dirty="0" err="1">
                          <a:latin typeface="PF BeauSans Pro" panose="02000500000000020004" pitchFamily="2" charset="0"/>
                        </a:rPr>
                        <a:t>sự</a:t>
                      </a:r>
                      <a:r>
                        <a:rPr lang="en-US" sz="1200" dirty="0">
                          <a:latin typeface="PF BeauSans Pro" panose="02000500000000020004" pitchFamily="2" charset="0"/>
                        </a:rPr>
                        <a:t> </a:t>
                      </a:r>
                      <a:r>
                        <a:rPr lang="en-US" sz="1200" dirty="0" err="1">
                          <a:latin typeface="PF BeauSans Pro" panose="02000500000000020004" pitchFamily="2" charset="0"/>
                        </a:rPr>
                        <a:t>cá</a:t>
                      </a:r>
                      <a:r>
                        <a:rPr lang="en-US" sz="1200" dirty="0">
                          <a:latin typeface="PF BeauSans Pro" panose="02000500000000020004" pitchFamily="2" charset="0"/>
                        </a:rPr>
                        <a:t> </a:t>
                      </a:r>
                      <a:r>
                        <a:rPr lang="en-US" sz="1200" dirty="0" err="1">
                          <a:latin typeface="PF BeauSans Pro" panose="02000500000000020004" pitchFamily="2" charset="0"/>
                        </a:rPr>
                        <a:t>nhân</a:t>
                      </a:r>
                      <a:r>
                        <a:rPr lang="en-US" sz="1200" dirty="0">
                          <a:latin typeface="PF BeauSans Pro" panose="02000500000000020004" pitchFamily="2" charset="0"/>
                        </a:rPr>
                        <a:t> </a:t>
                      </a:r>
                      <a:r>
                        <a:rPr lang="en-US" sz="1200" dirty="0" err="1">
                          <a:latin typeface="PF BeauSans Pro" panose="02000500000000020004" pitchFamily="2" charset="0"/>
                        </a:rPr>
                        <a:t>hoá</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2662086974"/>
                  </a:ext>
                </a:extLst>
              </a:tr>
              <a:tr h="1271238">
                <a:tc vMerge="1">
                  <a:txBody>
                    <a:bodyPr/>
                    <a:lstStyle/>
                    <a:p>
                      <a:pPr algn="ct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Thêm, sửa, xóa đối tượng trong hình ảnh/video</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PF BeauSans Pro" panose="02000500000000020004" pitchFamily="2" charset="0"/>
                        </a:rPr>
                        <a:t>Web, App Mobile, API</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171450" indent="-171450" algn="l">
                        <a:buFont typeface="PF BeauSans Pro" panose="02000500000000020004" pitchFamily="2" charset="0"/>
                        <a:buChar char="–"/>
                      </a:pPr>
                      <a:r>
                        <a:rPr lang="vi-VN" sz="1200" dirty="0">
                          <a:latin typeface="PF BeauSans Pro" panose="02000500000000020004" pitchFamily="2" charset="0"/>
                        </a:rPr>
                        <a:t>Công cụ chỉnh sửa đối tượng với các tùy chọn tự động nhận diện và xóa bỏ đối tượng cụ thể.</a:t>
                      </a:r>
                    </a:p>
                    <a:p>
                      <a:pPr marL="171450" indent="-171450" algn="l">
                        <a:buFont typeface="PF BeauSans Pro" panose="02000500000000020004" pitchFamily="2" charset="0"/>
                        <a:buChar char="–"/>
                      </a:pPr>
                      <a:r>
                        <a:rPr lang="en-US" sz="1200" dirty="0">
                          <a:latin typeface="PF BeauSans Pro" panose="02000500000000020004" pitchFamily="2" charset="0"/>
                        </a:rPr>
                        <a:t>C</a:t>
                      </a:r>
                      <a:r>
                        <a:rPr lang="vi-VN" sz="1200" dirty="0">
                          <a:latin typeface="PF BeauSans Pro" panose="02000500000000020004" pitchFamily="2" charset="0"/>
                        </a:rPr>
                        <a:t>ho phép khoanh vùng trực tiếp trên hình ảnh/video để chỉnh sửa</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Hình ảnh, video, đối tượng</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Hình ảnh hoặc video chỉnh sửa với đối tượng thay đổi</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en-US" sz="1200" dirty="0">
                          <a:latin typeface="PF BeauSans Pro" panose="02000500000000020004" pitchFamily="2" charset="0"/>
                        </a:rPr>
                        <a:t>- </a:t>
                      </a:r>
                      <a:r>
                        <a:rPr lang="en-US" sz="1200" dirty="0" err="1">
                          <a:latin typeface="PF BeauSans Pro" panose="02000500000000020004" pitchFamily="2" charset="0"/>
                        </a:rPr>
                        <a:t>Tải</a:t>
                      </a:r>
                      <a:r>
                        <a:rPr lang="en-US" sz="1200" dirty="0">
                          <a:latin typeface="PF BeauSans Pro" panose="02000500000000020004" pitchFamily="2" charset="0"/>
                        </a:rPr>
                        <a:t> </a:t>
                      </a:r>
                      <a:r>
                        <a:rPr lang="en-US" sz="1200" dirty="0" err="1">
                          <a:latin typeface="PF BeauSans Pro" panose="02000500000000020004" pitchFamily="2" charset="0"/>
                        </a:rPr>
                        <a:t>lên</a:t>
                      </a:r>
                      <a:r>
                        <a:rPr lang="en-US" sz="1200" dirty="0">
                          <a:latin typeface="PF BeauSans Pro" panose="02000500000000020004" pitchFamily="2" charset="0"/>
                        </a:rPr>
                        <a:t> </a:t>
                      </a:r>
                      <a:r>
                        <a:rPr lang="en-US" sz="1200" dirty="0" err="1">
                          <a:latin typeface="PF BeauSans Pro" panose="02000500000000020004" pitchFamily="2" charset="0"/>
                        </a:rPr>
                        <a:t>hình</a:t>
                      </a:r>
                      <a:r>
                        <a:rPr lang="en-US" sz="1200" dirty="0">
                          <a:latin typeface="PF BeauSans Pro" panose="02000500000000020004" pitchFamily="2" charset="0"/>
                        </a:rPr>
                        <a:t> </a:t>
                      </a:r>
                      <a:r>
                        <a:rPr lang="en-US" sz="1200" dirty="0" err="1">
                          <a:latin typeface="PF BeauSans Pro" panose="02000500000000020004" pitchFamily="2" charset="0"/>
                        </a:rPr>
                        <a:t>ảnh</a:t>
                      </a:r>
                      <a:r>
                        <a:rPr lang="en-US" sz="1200" dirty="0">
                          <a:latin typeface="PF BeauSans Pro" panose="02000500000000020004" pitchFamily="2" charset="0"/>
                        </a:rPr>
                        <a:t> </a:t>
                      </a:r>
                      <a:r>
                        <a:rPr lang="en-US" sz="1200" dirty="0" err="1">
                          <a:latin typeface="PF BeauSans Pro" panose="02000500000000020004" pitchFamily="2" charset="0"/>
                        </a:rPr>
                        <a:t>sản</a:t>
                      </a:r>
                      <a:r>
                        <a:rPr lang="en-US" sz="1200" dirty="0">
                          <a:latin typeface="PF BeauSans Pro" panose="02000500000000020004" pitchFamily="2" charset="0"/>
                        </a:rPr>
                        <a:t> </a:t>
                      </a:r>
                      <a:r>
                        <a:rPr lang="en-US" sz="1200" dirty="0" err="1">
                          <a:latin typeface="PF BeauSans Pro" panose="02000500000000020004" pitchFamily="2" charset="0"/>
                        </a:rPr>
                        <a:t>phẩm</a:t>
                      </a:r>
                      <a:br>
                        <a:rPr lang="en-US" sz="1200" dirty="0">
                          <a:latin typeface="PF BeauSans Pro" panose="02000500000000020004" pitchFamily="2" charset="0"/>
                        </a:rPr>
                      </a:br>
                      <a:r>
                        <a:rPr lang="en-US" sz="1200" dirty="0">
                          <a:latin typeface="PF BeauSans Pro" panose="02000500000000020004" pitchFamily="2" charset="0"/>
                        </a:rPr>
                        <a:t>- </a:t>
                      </a:r>
                      <a:r>
                        <a:rPr lang="en-US" sz="1200" dirty="0" err="1">
                          <a:latin typeface="PF BeauSans Pro" panose="02000500000000020004" pitchFamily="2" charset="0"/>
                        </a:rPr>
                        <a:t>Tuỳ</a:t>
                      </a:r>
                      <a:r>
                        <a:rPr lang="en-US" sz="1200" dirty="0">
                          <a:latin typeface="PF BeauSans Pro" panose="02000500000000020004" pitchFamily="2" charset="0"/>
                        </a:rPr>
                        <a:t> </a:t>
                      </a:r>
                      <a:r>
                        <a:rPr lang="en-US" sz="1200" dirty="0" err="1">
                          <a:latin typeface="PF BeauSans Pro" panose="02000500000000020004" pitchFamily="2" charset="0"/>
                        </a:rPr>
                        <a:t>chỉnh</a:t>
                      </a:r>
                      <a:r>
                        <a:rPr lang="en-US" sz="1200" dirty="0">
                          <a:latin typeface="PF BeauSans Pro" panose="02000500000000020004" pitchFamily="2" charset="0"/>
                        </a:rPr>
                        <a:t> </a:t>
                      </a:r>
                      <a:r>
                        <a:rPr lang="en-US" sz="1200" dirty="0" err="1">
                          <a:latin typeface="PF BeauSans Pro" panose="02000500000000020004" pitchFamily="2" charset="0"/>
                        </a:rPr>
                        <a:t>đối</a:t>
                      </a:r>
                      <a:r>
                        <a:rPr lang="en-US" sz="1200" dirty="0">
                          <a:latin typeface="PF BeauSans Pro" panose="02000500000000020004" pitchFamily="2" charset="0"/>
                        </a:rPr>
                        <a:t> </a:t>
                      </a:r>
                      <a:r>
                        <a:rPr lang="en-US" sz="1200" dirty="0" err="1">
                          <a:latin typeface="PF BeauSans Pro" panose="02000500000000020004" pitchFamily="2" charset="0"/>
                        </a:rPr>
                        <a:t>tượng</a:t>
                      </a:r>
                      <a:r>
                        <a:rPr lang="en-US" sz="1200" dirty="0">
                          <a:latin typeface="PF BeauSans Pro" panose="02000500000000020004" pitchFamily="2" charset="0"/>
                        </a:rPr>
                        <a:t>: ‘</a:t>
                      </a:r>
                      <a:r>
                        <a:rPr lang="en-US" sz="1200" dirty="0" err="1">
                          <a:latin typeface="PF BeauSans Pro" panose="02000500000000020004" pitchFamily="2" charset="0"/>
                        </a:rPr>
                        <a:t>Xoá</a:t>
                      </a:r>
                      <a:r>
                        <a:rPr lang="en-US" sz="1200" dirty="0">
                          <a:latin typeface="PF BeauSans Pro" panose="02000500000000020004" pitchFamily="2" charset="0"/>
                        </a:rPr>
                        <a:t> </a:t>
                      </a:r>
                      <a:r>
                        <a:rPr lang="en-US" sz="1200" dirty="0" err="1">
                          <a:latin typeface="PF BeauSans Pro" panose="02000500000000020004" pitchFamily="2" charset="0"/>
                        </a:rPr>
                        <a:t>hình</a:t>
                      </a:r>
                      <a:r>
                        <a:rPr lang="en-US" sz="1200" dirty="0">
                          <a:latin typeface="PF BeauSans Pro" panose="02000500000000020004" pitchFamily="2" charset="0"/>
                        </a:rPr>
                        <a:t> </a:t>
                      </a:r>
                      <a:r>
                        <a:rPr lang="en-US" sz="1200" dirty="0" err="1">
                          <a:latin typeface="PF BeauSans Pro" panose="02000500000000020004" pitchFamily="2" charset="0"/>
                        </a:rPr>
                        <a:t>người</a:t>
                      </a:r>
                      <a:r>
                        <a:rPr lang="en-US" sz="1200" dirty="0">
                          <a:latin typeface="PF BeauSans Pro" panose="02000500000000020004" pitchFamily="2" charset="0"/>
                        </a:rPr>
                        <a:t>’</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200" dirty="0">
                          <a:latin typeface="PF BeauSans Pro" panose="02000500000000020004" pitchFamily="2" charset="0"/>
                        </a:rPr>
                        <a:t>Hình ảnh sản phẩm với đối tượng</a:t>
                      </a:r>
                      <a:r>
                        <a:rPr lang="en-US" sz="1200" dirty="0">
                          <a:latin typeface="PF BeauSans Pro" panose="02000500000000020004" pitchFamily="2" charset="0"/>
                        </a:rPr>
                        <a:t> </a:t>
                      </a:r>
                      <a:r>
                        <a:rPr lang="en-US" sz="1200" dirty="0" err="1">
                          <a:latin typeface="PF BeauSans Pro" panose="02000500000000020004" pitchFamily="2" charset="0"/>
                        </a:rPr>
                        <a:t>đã</a:t>
                      </a:r>
                      <a:r>
                        <a:rPr lang="en-US" sz="1200" dirty="0">
                          <a:latin typeface="PF BeauSans Pro" panose="02000500000000020004" pitchFamily="2" charset="0"/>
                        </a:rPr>
                        <a:t> </a:t>
                      </a:r>
                      <a:r>
                        <a:rPr lang="en-US" sz="1200" dirty="0" err="1">
                          <a:latin typeface="PF BeauSans Pro" panose="02000500000000020004" pitchFamily="2" charset="0"/>
                        </a:rPr>
                        <a:t>được</a:t>
                      </a:r>
                      <a:r>
                        <a:rPr lang="vi-VN" sz="1200" dirty="0">
                          <a:latin typeface="PF BeauSans Pro" panose="02000500000000020004" pitchFamily="2" charset="0"/>
                        </a:rPr>
                        <a:t> </a:t>
                      </a:r>
                      <a:r>
                        <a:rPr lang="en-US" sz="1200" dirty="0" err="1">
                          <a:latin typeface="PF BeauSans Pro" panose="02000500000000020004" pitchFamily="2" charset="0"/>
                        </a:rPr>
                        <a:t>xoá</a:t>
                      </a:r>
                      <a:r>
                        <a:rPr lang="en-US" sz="1200" dirty="0">
                          <a:latin typeface="PF BeauSans Pro" panose="02000500000000020004" pitchFamily="2" charset="0"/>
                        </a:rPr>
                        <a:t> </a:t>
                      </a:r>
                      <a:r>
                        <a:rPr lang="en-US" sz="1200" dirty="0" err="1">
                          <a:latin typeface="PF BeauSans Pro" panose="02000500000000020004" pitchFamily="2" charset="0"/>
                        </a:rPr>
                        <a:t>bớt</a:t>
                      </a:r>
                      <a:endParaRPr lang="en-US" sz="12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3556526916"/>
                  </a:ext>
                </a:extLst>
              </a:tr>
            </a:tbl>
          </a:graphicData>
        </a:graphic>
      </p:graphicFrame>
    </p:spTree>
    <p:extLst>
      <p:ext uri="{BB962C8B-B14F-4D97-AF65-F5344CB8AC3E}">
        <p14:creationId xmlns:p14="http://schemas.microsoft.com/office/powerpoint/2010/main" val="18318704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E362C-276F-E51D-D66B-1A87A14F43F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7A73BED-4834-9861-07B1-4A586A8CCDC7}"/>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5FE2A-4F55-83D4-6D6C-2728992A539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715DB254-1774-679C-034F-3CFBDE3335B8}"/>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2A3A1FAF-BFEC-55AB-C388-5BF0193D04F7}"/>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5164526D-3F2B-340C-74FB-A821E448EF1F}"/>
              </a:ext>
            </a:extLst>
          </p:cNvPr>
          <p:cNvSpPr/>
          <p:nvPr/>
        </p:nvSpPr>
        <p:spPr>
          <a:xfrm>
            <a:off x="-16936" y="760794"/>
            <a:ext cx="3414185"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32D7799A-168D-BA82-2ECE-2BA14A754038}"/>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ED1B2F"/>
                </a:solidFill>
                <a:latin typeface="FS Magistral Bold" panose="020B0804030204080304" pitchFamily="34" charset="0"/>
              </a:rPr>
              <a:t>Mô</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hình</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kinh</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doanh</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B508E7F3-D773-95F3-0475-847879CED45F}"/>
              </a:ext>
            </a:extLst>
          </p:cNvPr>
          <p:cNvSpPr/>
          <p:nvPr/>
        </p:nvSpPr>
        <p:spPr>
          <a:xfrm>
            <a:off x="9808849" y="6420778"/>
            <a:ext cx="1896905"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Kịch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bản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triển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khai</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3DEFC517-FA48-03D5-08D3-97E2AFF9827B}"/>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DDE98335-0C81-756C-CFF1-782EC006001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14" name="TextBox 13">
            <a:extLst>
              <a:ext uri="{FF2B5EF4-FFF2-40B4-BE49-F238E27FC236}">
                <a16:creationId xmlns:a16="http://schemas.microsoft.com/office/drawing/2014/main" id="{8ECEB0C9-336F-4BC9-B248-2A175D51EC2A}"/>
              </a:ext>
            </a:extLst>
          </p:cNvPr>
          <p:cNvSpPr txBox="1"/>
          <p:nvPr/>
        </p:nvSpPr>
        <p:spPr>
          <a:xfrm>
            <a:off x="981307" y="1737505"/>
            <a:ext cx="6969514" cy="1289264"/>
          </a:xfrm>
          <a:prstGeom prst="rect">
            <a:avLst/>
          </a:prstGeom>
          <a:noFill/>
        </p:spPr>
        <p:txBody>
          <a:bodyPr wrap="square" rtlCol="0">
            <a:spAutoFit/>
          </a:bodyPr>
          <a:lstStyle/>
          <a:p>
            <a:pPr marL="285750" lvl="1" indent="-285750" algn="l" rtl="0">
              <a:lnSpc>
                <a:spcPct val="150000"/>
              </a:lnSpc>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Theo từng nhóm tính năng (voice, hình ảnh, video, text,...)</a:t>
            </a:r>
          </a:p>
          <a:p>
            <a:pPr marL="285750" lvl="1" indent="-285750" algn="l" rtl="0">
              <a:lnSpc>
                <a:spcPct val="150000"/>
              </a:lnSpc>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Theo toàn bộ tính năng</a:t>
            </a:r>
          </a:p>
          <a:p>
            <a:pPr marL="285750" lvl="1" indent="-285750" algn="l" rtl="0">
              <a:lnSpc>
                <a:spcPct val="150000"/>
              </a:lnSpc>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Thu phí theo tháng/năm/trọn đời</a:t>
            </a:r>
          </a:p>
        </p:txBody>
      </p:sp>
      <p:grpSp>
        <p:nvGrpSpPr>
          <p:cNvPr id="15" name="Group 14">
            <a:extLst>
              <a:ext uri="{FF2B5EF4-FFF2-40B4-BE49-F238E27FC236}">
                <a16:creationId xmlns:a16="http://schemas.microsoft.com/office/drawing/2014/main" id="{BFE10BEB-D9B0-4A3D-B86A-420B4C1080EB}"/>
              </a:ext>
            </a:extLst>
          </p:cNvPr>
          <p:cNvGrpSpPr/>
          <p:nvPr/>
        </p:nvGrpSpPr>
        <p:grpSpPr>
          <a:xfrm>
            <a:off x="371123" y="1372829"/>
            <a:ext cx="434444" cy="434444"/>
            <a:chOff x="371122" y="1345569"/>
            <a:chExt cx="527779" cy="527779"/>
          </a:xfrm>
        </p:grpSpPr>
        <p:sp>
          <p:nvSpPr>
            <p:cNvPr id="16" name="Oval 15">
              <a:extLst>
                <a:ext uri="{FF2B5EF4-FFF2-40B4-BE49-F238E27FC236}">
                  <a16:creationId xmlns:a16="http://schemas.microsoft.com/office/drawing/2014/main" id="{E9A7741A-6F9A-4CC3-8733-04CC046E1BD1}"/>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13C4793A-AD03-44CD-A1C1-2C1B9A0B87F7}"/>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736E58FB-0031-485F-B234-0D84999FB354}"/>
              </a:ext>
            </a:extLst>
          </p:cNvPr>
          <p:cNvSpPr txBox="1"/>
          <p:nvPr/>
        </p:nvSpPr>
        <p:spPr>
          <a:xfrm>
            <a:off x="451512" y="1380577"/>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1</a:t>
            </a:r>
          </a:p>
        </p:txBody>
      </p:sp>
      <p:sp>
        <p:nvSpPr>
          <p:cNvPr id="26" name="TextBox 25">
            <a:extLst>
              <a:ext uri="{FF2B5EF4-FFF2-40B4-BE49-F238E27FC236}">
                <a16:creationId xmlns:a16="http://schemas.microsoft.com/office/drawing/2014/main" id="{988B21F9-08F6-4E79-B2D4-3173208A77C9}"/>
              </a:ext>
            </a:extLst>
          </p:cNvPr>
          <p:cNvSpPr txBox="1"/>
          <p:nvPr/>
        </p:nvSpPr>
        <p:spPr>
          <a:xfrm>
            <a:off x="981307" y="3085279"/>
            <a:ext cx="6695310" cy="646331"/>
          </a:xfrm>
          <a:prstGeom prst="rect">
            <a:avLst/>
          </a:prstGeom>
          <a:noFill/>
        </p:spPr>
        <p:txBody>
          <a:bodyPr wrap="square" rtlCol="0">
            <a:spAutoFit/>
          </a:bodyPr>
          <a:lstStyle/>
          <a:p>
            <a:pPr marL="0" lvl="1" algn="just" rtl="0">
              <a:spcBef>
                <a:spcPts val="0"/>
              </a:spcBef>
              <a:spcAft>
                <a:spcPts val="0"/>
              </a:spcAft>
              <a:buSzPts val="1800"/>
            </a:pPr>
            <a:r>
              <a:rPr lang="vi-VN" sz="1800" b="1" dirty="0">
                <a:solidFill>
                  <a:schemeClr val="dk1"/>
                </a:solidFill>
                <a:latin typeface="PF BeauSans Pro" panose="02000500000000020004" pitchFamily="2" charset="0"/>
              </a:rPr>
              <a:t>Bundle, bán kèm các dịch vụ SME/dịch vụ đại trà </a:t>
            </a:r>
            <a:r>
              <a:rPr lang="vi-VN" sz="1800" dirty="0">
                <a:solidFill>
                  <a:schemeClr val="dk1"/>
                </a:solidFill>
                <a:latin typeface="PF BeauSans Pro" panose="02000500000000020004" pitchFamily="2" charset="0"/>
              </a:rPr>
              <a:t>(như Hoá đơn điện tử, vContract, My Sign, TV360, My Box, Cloud…).</a:t>
            </a:r>
          </a:p>
        </p:txBody>
      </p:sp>
      <p:sp>
        <p:nvSpPr>
          <p:cNvPr id="34" name="TextBox 33">
            <a:extLst>
              <a:ext uri="{FF2B5EF4-FFF2-40B4-BE49-F238E27FC236}">
                <a16:creationId xmlns:a16="http://schemas.microsoft.com/office/drawing/2014/main" id="{A3AE0D70-F9F7-4E8A-BD09-51451B5AF9B2}"/>
              </a:ext>
            </a:extLst>
          </p:cNvPr>
          <p:cNvSpPr txBox="1"/>
          <p:nvPr/>
        </p:nvSpPr>
        <p:spPr>
          <a:xfrm>
            <a:off x="984777" y="3873872"/>
            <a:ext cx="10702698" cy="646331"/>
          </a:xfrm>
          <a:prstGeom prst="rect">
            <a:avLst/>
          </a:prstGeom>
          <a:noFill/>
        </p:spPr>
        <p:txBody>
          <a:bodyPr wrap="square" rtlCol="0">
            <a:spAutoFit/>
          </a:bodyPr>
          <a:lstStyle/>
          <a:p>
            <a:pPr marL="0" lvl="1" algn="just" rtl="0">
              <a:spcBef>
                <a:spcPts val="0"/>
              </a:spcBef>
              <a:spcAft>
                <a:spcPts val="0"/>
              </a:spcAft>
              <a:buSzPts val="1800"/>
            </a:pPr>
            <a:r>
              <a:rPr lang="en-US" dirty="0" err="1">
                <a:solidFill>
                  <a:schemeClr val="dk1"/>
                </a:solidFill>
                <a:latin typeface="PF BeauSans Pro" panose="02000500000000020004" pitchFamily="2" charset="0"/>
              </a:rPr>
              <a:t>Có</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thể</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cung</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cấp</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sẵn</a:t>
            </a:r>
            <a:r>
              <a:rPr lang="en-US"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gói</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giới</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hạn</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miễn</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phí</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cho</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các</a:t>
            </a:r>
            <a:r>
              <a:rPr lang="en-US" b="1" dirty="0">
                <a:solidFill>
                  <a:schemeClr val="dk1"/>
                </a:solidFill>
                <a:latin typeface="PF BeauSans Pro" panose="02000500000000020004" pitchFamily="2" charset="0"/>
              </a:rPr>
              <a:t> KH </a:t>
            </a:r>
            <a:r>
              <a:rPr lang="en-US" b="1" dirty="0" err="1">
                <a:solidFill>
                  <a:schemeClr val="dk1"/>
                </a:solidFill>
                <a:latin typeface="PF BeauSans Pro" panose="02000500000000020004" pitchFamily="2" charset="0"/>
              </a:rPr>
              <a:t>đang</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sử</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dụng</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dịch</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vụ</a:t>
            </a:r>
            <a:r>
              <a:rPr lang="en-US" b="1" dirty="0">
                <a:solidFill>
                  <a:schemeClr val="dk1"/>
                </a:solidFill>
                <a:latin typeface="PF BeauSans Pro" panose="02000500000000020004" pitchFamily="2" charset="0"/>
              </a:rPr>
              <a:t> </a:t>
            </a:r>
            <a:r>
              <a:rPr lang="en-US" b="1" dirty="0" err="1">
                <a:solidFill>
                  <a:schemeClr val="dk1"/>
                </a:solidFill>
                <a:latin typeface="PF BeauSans Pro" panose="02000500000000020004" pitchFamily="2" charset="0"/>
              </a:rPr>
              <a:t>của</a:t>
            </a:r>
            <a:r>
              <a:rPr lang="en-US" b="1" dirty="0">
                <a:solidFill>
                  <a:schemeClr val="dk1"/>
                </a:solidFill>
                <a:latin typeface="PF BeauSans Pro" panose="02000500000000020004" pitchFamily="2" charset="0"/>
              </a:rPr>
              <a:t> Viettel</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để</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giữ</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chân</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khách</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hàng</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nếu</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sử</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dụng</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hết</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giới</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hạn</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miễn</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phí</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thì</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cần</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nạp</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thêm</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tiền</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vào</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tài</a:t>
            </a:r>
            <a:r>
              <a:rPr lang="en-US" dirty="0">
                <a:solidFill>
                  <a:schemeClr val="dk1"/>
                </a:solidFill>
                <a:latin typeface="PF BeauSans Pro" panose="02000500000000020004" pitchFamily="2" charset="0"/>
              </a:rPr>
              <a:t> </a:t>
            </a:r>
            <a:r>
              <a:rPr lang="en-US" dirty="0" err="1">
                <a:solidFill>
                  <a:schemeClr val="dk1"/>
                </a:solidFill>
                <a:latin typeface="PF BeauSans Pro" panose="02000500000000020004" pitchFamily="2" charset="0"/>
              </a:rPr>
              <a:t>khoản</a:t>
            </a:r>
            <a:r>
              <a:rPr lang="en-US" dirty="0">
                <a:solidFill>
                  <a:schemeClr val="dk1"/>
                </a:solidFill>
                <a:latin typeface="PF BeauSans Pro" panose="02000500000000020004" pitchFamily="2" charset="0"/>
              </a:rPr>
              <a:t>. </a:t>
            </a:r>
          </a:p>
        </p:txBody>
      </p:sp>
      <p:sp>
        <p:nvSpPr>
          <p:cNvPr id="35" name="TextBox 34">
            <a:extLst>
              <a:ext uri="{FF2B5EF4-FFF2-40B4-BE49-F238E27FC236}">
                <a16:creationId xmlns:a16="http://schemas.microsoft.com/office/drawing/2014/main" id="{C79F5D51-7C2D-4588-A73D-A37166BB4E01}"/>
              </a:ext>
            </a:extLst>
          </p:cNvPr>
          <p:cNvSpPr txBox="1"/>
          <p:nvPr/>
        </p:nvSpPr>
        <p:spPr>
          <a:xfrm>
            <a:off x="963656" y="1399595"/>
            <a:ext cx="6695310" cy="369332"/>
          </a:xfrm>
          <a:prstGeom prst="rect">
            <a:avLst/>
          </a:prstGeom>
          <a:noFill/>
        </p:spPr>
        <p:txBody>
          <a:bodyPr wrap="square" rtlCol="0">
            <a:spAutoFit/>
          </a:bodyPr>
          <a:lstStyle/>
          <a:p>
            <a:pPr marL="0" lvl="1" algn="just" rtl="0">
              <a:spcBef>
                <a:spcPts val="0"/>
              </a:spcBef>
              <a:spcAft>
                <a:spcPts val="0"/>
              </a:spcAft>
              <a:buSzPts val="1800"/>
            </a:pPr>
            <a:r>
              <a:rPr lang="vi-VN" sz="1800" b="1" dirty="0">
                <a:solidFill>
                  <a:schemeClr val="dk1"/>
                </a:solidFill>
                <a:latin typeface="PF BeauSans Pro" panose="02000500000000020004" pitchFamily="2" charset="0"/>
              </a:rPr>
              <a:t>Cung cấp gói dịch vụ theo nhu cầu của khách hàng:</a:t>
            </a:r>
          </a:p>
        </p:txBody>
      </p:sp>
      <p:sp>
        <p:nvSpPr>
          <p:cNvPr id="40" name="TextBox 39">
            <a:extLst>
              <a:ext uri="{FF2B5EF4-FFF2-40B4-BE49-F238E27FC236}">
                <a16:creationId xmlns:a16="http://schemas.microsoft.com/office/drawing/2014/main" id="{B64FEEDA-2F73-427E-8B9F-B1229B6BFD1D}"/>
              </a:ext>
            </a:extLst>
          </p:cNvPr>
          <p:cNvSpPr txBox="1"/>
          <p:nvPr/>
        </p:nvSpPr>
        <p:spPr>
          <a:xfrm>
            <a:off x="984776" y="4675613"/>
            <a:ext cx="10702697" cy="646331"/>
          </a:xfrm>
          <a:prstGeom prst="rect">
            <a:avLst/>
          </a:prstGeom>
          <a:noFill/>
        </p:spPr>
        <p:txBody>
          <a:bodyPr wrap="square" rtlCol="0">
            <a:spAutoFit/>
          </a:bodyPr>
          <a:lstStyle/>
          <a:p>
            <a:pPr marL="0" lvl="1" algn="just" rtl="0">
              <a:spcBef>
                <a:spcPts val="0"/>
              </a:spcBef>
              <a:spcAft>
                <a:spcPts val="0"/>
              </a:spcAft>
              <a:buSzPts val="1800"/>
            </a:pPr>
            <a:r>
              <a:rPr lang="vi-VN" dirty="0">
                <a:solidFill>
                  <a:schemeClr val="dk1"/>
                </a:solidFill>
                <a:latin typeface="PF BeauSans Pro" panose="02000500000000020004" pitchFamily="2" charset="0"/>
              </a:rPr>
              <a:t>Với KH chưa sử dụng dịch vụ nào của Viettel có thể được </a:t>
            </a:r>
            <a:r>
              <a:rPr lang="vi-VN" b="1" dirty="0">
                <a:solidFill>
                  <a:schemeClr val="dk1"/>
                </a:solidFill>
                <a:latin typeface="PF BeauSans Pro" panose="02000500000000020004" pitchFamily="2" charset="0"/>
              </a:rPr>
              <a:t>ưu đãi</a:t>
            </a:r>
            <a:r>
              <a:rPr lang="vi-VN" dirty="0">
                <a:solidFill>
                  <a:schemeClr val="dk1"/>
                </a:solidFill>
                <a:latin typeface="PF BeauSans Pro" panose="02000500000000020004" pitchFamily="2" charset="0"/>
              </a:rPr>
              <a:t> nếu sử dụng </a:t>
            </a:r>
            <a:r>
              <a:rPr lang="en-US" dirty="0" err="1">
                <a:solidFill>
                  <a:schemeClr val="dk1"/>
                </a:solidFill>
                <a:latin typeface="PF BeauSans Pro" panose="02000500000000020004" pitchFamily="2" charset="0"/>
              </a:rPr>
              <a:t>kèm</a:t>
            </a:r>
            <a:r>
              <a:rPr lang="en-US" dirty="0">
                <a:solidFill>
                  <a:schemeClr val="dk1"/>
                </a:solidFill>
                <a:latin typeface="PF BeauSans Pro" panose="02000500000000020004" pitchFamily="2" charset="0"/>
              </a:rPr>
              <a:t> </a:t>
            </a:r>
            <a:r>
              <a:rPr lang="vi-VN" dirty="0">
                <a:solidFill>
                  <a:schemeClr val="dk1"/>
                </a:solidFill>
                <a:latin typeface="PF BeauSans Pro" panose="02000500000000020004" pitchFamily="2" charset="0"/>
              </a:rPr>
              <a:t>các dịch vụ CNTT, viễn thông.</a:t>
            </a:r>
          </a:p>
        </p:txBody>
      </p:sp>
      <p:pic>
        <p:nvPicPr>
          <p:cNvPr id="41" name="Google Shape;323;p18">
            <a:extLst>
              <a:ext uri="{FF2B5EF4-FFF2-40B4-BE49-F238E27FC236}">
                <a16:creationId xmlns:a16="http://schemas.microsoft.com/office/drawing/2014/main" id="{7205E910-F19E-4309-B4C5-9FFB6A1E4407}"/>
              </a:ext>
            </a:extLst>
          </p:cNvPr>
          <p:cNvPicPr preferRelativeResize="0"/>
          <p:nvPr/>
        </p:nvPicPr>
        <p:blipFill>
          <a:blip r:embed="rId3">
            <a:alphaModFix/>
          </a:blip>
          <a:stretch>
            <a:fillRect/>
          </a:stretch>
        </p:blipFill>
        <p:spPr>
          <a:xfrm>
            <a:off x="7759023" y="1285402"/>
            <a:ext cx="3928452" cy="2400456"/>
          </a:xfrm>
          <a:prstGeom prst="rect">
            <a:avLst/>
          </a:prstGeom>
          <a:noFill/>
          <a:ln>
            <a:noFill/>
          </a:ln>
        </p:spPr>
      </p:pic>
      <p:grpSp>
        <p:nvGrpSpPr>
          <p:cNvPr id="42" name="Group 41">
            <a:extLst>
              <a:ext uri="{FF2B5EF4-FFF2-40B4-BE49-F238E27FC236}">
                <a16:creationId xmlns:a16="http://schemas.microsoft.com/office/drawing/2014/main" id="{90FEA5DF-7935-4E3B-B4C6-078CE367A6FB}"/>
              </a:ext>
            </a:extLst>
          </p:cNvPr>
          <p:cNvGrpSpPr/>
          <p:nvPr/>
        </p:nvGrpSpPr>
        <p:grpSpPr>
          <a:xfrm>
            <a:off x="366047" y="3161995"/>
            <a:ext cx="434444" cy="434444"/>
            <a:chOff x="371122" y="1345569"/>
            <a:chExt cx="527779" cy="527779"/>
          </a:xfrm>
        </p:grpSpPr>
        <p:sp>
          <p:nvSpPr>
            <p:cNvPr id="43" name="Oval 42">
              <a:extLst>
                <a:ext uri="{FF2B5EF4-FFF2-40B4-BE49-F238E27FC236}">
                  <a16:creationId xmlns:a16="http://schemas.microsoft.com/office/drawing/2014/main" id="{B0A923C2-2564-4BFD-884B-CC73BA1C5FE2}"/>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3D6A54ED-B922-4C7D-9007-1EC45882B08D}"/>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 name="TextBox 44">
            <a:extLst>
              <a:ext uri="{FF2B5EF4-FFF2-40B4-BE49-F238E27FC236}">
                <a16:creationId xmlns:a16="http://schemas.microsoft.com/office/drawing/2014/main" id="{19EF7F86-DA4E-434A-82CF-2913D099116A}"/>
              </a:ext>
            </a:extLst>
          </p:cNvPr>
          <p:cNvSpPr txBox="1"/>
          <p:nvPr/>
        </p:nvSpPr>
        <p:spPr>
          <a:xfrm>
            <a:off x="412572" y="3169743"/>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2</a:t>
            </a:r>
          </a:p>
        </p:txBody>
      </p:sp>
      <p:grpSp>
        <p:nvGrpSpPr>
          <p:cNvPr id="46" name="Group 45">
            <a:extLst>
              <a:ext uri="{FF2B5EF4-FFF2-40B4-BE49-F238E27FC236}">
                <a16:creationId xmlns:a16="http://schemas.microsoft.com/office/drawing/2014/main" id="{A442666B-44AF-4959-985A-793ED4206F04}"/>
              </a:ext>
            </a:extLst>
          </p:cNvPr>
          <p:cNvGrpSpPr/>
          <p:nvPr/>
        </p:nvGrpSpPr>
        <p:grpSpPr>
          <a:xfrm>
            <a:off x="366047" y="3965820"/>
            <a:ext cx="434444" cy="434444"/>
            <a:chOff x="371122" y="1345569"/>
            <a:chExt cx="527779" cy="527779"/>
          </a:xfrm>
        </p:grpSpPr>
        <p:sp>
          <p:nvSpPr>
            <p:cNvPr id="47" name="Oval 46">
              <a:extLst>
                <a:ext uri="{FF2B5EF4-FFF2-40B4-BE49-F238E27FC236}">
                  <a16:creationId xmlns:a16="http://schemas.microsoft.com/office/drawing/2014/main" id="{8A84140F-C8B3-48C3-8301-39161941DF62}"/>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1E3D27AE-AC54-43FE-A97A-D00A58121936}"/>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TextBox 48">
            <a:extLst>
              <a:ext uri="{FF2B5EF4-FFF2-40B4-BE49-F238E27FC236}">
                <a16:creationId xmlns:a16="http://schemas.microsoft.com/office/drawing/2014/main" id="{297FA15E-1B59-422E-9923-1EC48A57D11E}"/>
              </a:ext>
            </a:extLst>
          </p:cNvPr>
          <p:cNvSpPr txBox="1"/>
          <p:nvPr/>
        </p:nvSpPr>
        <p:spPr>
          <a:xfrm>
            <a:off x="416805" y="3973568"/>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3</a:t>
            </a:r>
          </a:p>
        </p:txBody>
      </p:sp>
      <p:grpSp>
        <p:nvGrpSpPr>
          <p:cNvPr id="50" name="Group 49">
            <a:extLst>
              <a:ext uri="{FF2B5EF4-FFF2-40B4-BE49-F238E27FC236}">
                <a16:creationId xmlns:a16="http://schemas.microsoft.com/office/drawing/2014/main" id="{7A3650A7-5623-4A4C-93D1-5B0039D06EA3}"/>
              </a:ext>
            </a:extLst>
          </p:cNvPr>
          <p:cNvGrpSpPr/>
          <p:nvPr/>
        </p:nvGrpSpPr>
        <p:grpSpPr>
          <a:xfrm>
            <a:off x="375226" y="4724520"/>
            <a:ext cx="434444" cy="434444"/>
            <a:chOff x="371122" y="1345569"/>
            <a:chExt cx="527779" cy="527779"/>
          </a:xfrm>
        </p:grpSpPr>
        <p:sp>
          <p:nvSpPr>
            <p:cNvPr id="51" name="Oval 50">
              <a:extLst>
                <a:ext uri="{FF2B5EF4-FFF2-40B4-BE49-F238E27FC236}">
                  <a16:creationId xmlns:a16="http://schemas.microsoft.com/office/drawing/2014/main" id="{A7DE9771-7A0D-4FC3-ABEA-BC6C0600A55D}"/>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280CD929-F56E-4B6C-841B-F8363E2E513F}"/>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TextBox 52">
            <a:extLst>
              <a:ext uri="{FF2B5EF4-FFF2-40B4-BE49-F238E27FC236}">
                <a16:creationId xmlns:a16="http://schemas.microsoft.com/office/drawing/2014/main" id="{5C6627BC-48F8-4285-AAE4-6FAC4C499626}"/>
              </a:ext>
            </a:extLst>
          </p:cNvPr>
          <p:cNvSpPr txBox="1"/>
          <p:nvPr/>
        </p:nvSpPr>
        <p:spPr>
          <a:xfrm>
            <a:off x="396347" y="4719569"/>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4</a:t>
            </a:r>
          </a:p>
        </p:txBody>
      </p:sp>
      <p:grpSp>
        <p:nvGrpSpPr>
          <p:cNvPr id="54" name="Group 53">
            <a:extLst>
              <a:ext uri="{FF2B5EF4-FFF2-40B4-BE49-F238E27FC236}">
                <a16:creationId xmlns:a16="http://schemas.microsoft.com/office/drawing/2014/main" id="{C88F999F-9F75-43D7-A764-1A14D65BA087}"/>
              </a:ext>
            </a:extLst>
          </p:cNvPr>
          <p:cNvGrpSpPr/>
          <p:nvPr/>
        </p:nvGrpSpPr>
        <p:grpSpPr>
          <a:xfrm>
            <a:off x="371933" y="5408471"/>
            <a:ext cx="434444" cy="434444"/>
            <a:chOff x="371122" y="1345569"/>
            <a:chExt cx="527779" cy="527779"/>
          </a:xfrm>
        </p:grpSpPr>
        <p:sp>
          <p:nvSpPr>
            <p:cNvPr id="55" name="Oval 54">
              <a:extLst>
                <a:ext uri="{FF2B5EF4-FFF2-40B4-BE49-F238E27FC236}">
                  <a16:creationId xmlns:a16="http://schemas.microsoft.com/office/drawing/2014/main" id="{1E975400-9C2F-4F18-A0B2-064B6872E079}"/>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1BC11D63-3130-4F42-AE62-E60054DD1815}"/>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TextBox 56">
            <a:extLst>
              <a:ext uri="{FF2B5EF4-FFF2-40B4-BE49-F238E27FC236}">
                <a16:creationId xmlns:a16="http://schemas.microsoft.com/office/drawing/2014/main" id="{B8C233DE-F877-4DBC-BA85-9C63C52E73A7}"/>
              </a:ext>
            </a:extLst>
          </p:cNvPr>
          <p:cNvSpPr txBox="1"/>
          <p:nvPr/>
        </p:nvSpPr>
        <p:spPr>
          <a:xfrm>
            <a:off x="416338" y="5403520"/>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5</a:t>
            </a:r>
          </a:p>
        </p:txBody>
      </p:sp>
      <p:sp>
        <p:nvSpPr>
          <p:cNvPr id="58" name="TextBox 57">
            <a:extLst>
              <a:ext uri="{FF2B5EF4-FFF2-40B4-BE49-F238E27FC236}">
                <a16:creationId xmlns:a16="http://schemas.microsoft.com/office/drawing/2014/main" id="{70799BB6-99E7-4A80-B942-EC95F606F35A}"/>
              </a:ext>
            </a:extLst>
          </p:cNvPr>
          <p:cNvSpPr txBox="1"/>
          <p:nvPr/>
        </p:nvSpPr>
        <p:spPr>
          <a:xfrm>
            <a:off x="984776" y="5435094"/>
            <a:ext cx="10702697" cy="369332"/>
          </a:xfrm>
          <a:prstGeom prst="rect">
            <a:avLst/>
          </a:prstGeom>
          <a:noFill/>
        </p:spPr>
        <p:txBody>
          <a:bodyPr wrap="square" rtlCol="0">
            <a:spAutoFit/>
          </a:bodyPr>
          <a:lstStyle/>
          <a:p>
            <a:pPr marL="0" lvl="1" algn="just" rtl="0">
              <a:spcBef>
                <a:spcPts val="0"/>
              </a:spcBef>
              <a:spcAft>
                <a:spcPts val="0"/>
              </a:spcAft>
              <a:buSzPts val="1800"/>
            </a:pPr>
            <a:r>
              <a:rPr lang="vi-VN" b="1" dirty="0">
                <a:solidFill>
                  <a:schemeClr val="dk1"/>
                </a:solidFill>
                <a:latin typeface="PF BeauSans Pro" panose="02000500000000020004" pitchFamily="2" charset="0"/>
              </a:rPr>
              <a:t>Chiết khấu cho hợp đồng dài hạn</a:t>
            </a:r>
          </a:p>
        </p:txBody>
      </p:sp>
    </p:spTree>
    <p:extLst>
      <p:ext uri="{BB962C8B-B14F-4D97-AF65-F5344CB8AC3E}">
        <p14:creationId xmlns:p14="http://schemas.microsoft.com/office/powerpoint/2010/main" val="3612929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E362C-276F-E51D-D66B-1A87A14F43F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7A73BED-4834-9861-07B1-4A586A8CCDC7}"/>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5FE2A-4F55-83D4-6D6C-2728992A539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715DB254-1774-679C-034F-3CFBDE3335B8}"/>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2A3A1FAF-BFEC-55AB-C388-5BF0193D04F7}"/>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5164526D-3F2B-340C-74FB-A821E448EF1F}"/>
              </a:ext>
            </a:extLst>
          </p:cNvPr>
          <p:cNvSpPr/>
          <p:nvPr/>
        </p:nvSpPr>
        <p:spPr>
          <a:xfrm>
            <a:off x="-16936" y="760794"/>
            <a:ext cx="5182661"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32D7799A-168D-BA82-2ECE-2BA14A754038}"/>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ED1B2F"/>
                </a:solidFill>
                <a:latin typeface="FS Magistral Bold" panose="020B0804030204080304" pitchFamily="34" charset="0"/>
              </a:rPr>
              <a:t>Cấu</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trúc</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chung</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các</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gói</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dịch</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vụ</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B508E7F3-D773-95F3-0475-847879CED45F}"/>
              </a:ext>
            </a:extLst>
          </p:cNvPr>
          <p:cNvSpPr/>
          <p:nvPr/>
        </p:nvSpPr>
        <p:spPr>
          <a:xfrm>
            <a:off x="9808849" y="6420778"/>
            <a:ext cx="1896905"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Kịch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bản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triển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khai</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3DEFC517-FA48-03D5-08D3-97E2AFF9827B}"/>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DDE98335-0C81-756C-CFF1-782EC006001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39" name="TextBox 38">
            <a:extLst>
              <a:ext uri="{FF2B5EF4-FFF2-40B4-BE49-F238E27FC236}">
                <a16:creationId xmlns:a16="http://schemas.microsoft.com/office/drawing/2014/main" id="{5A1C71A9-61DF-49F1-9051-19E9C75F05EC}"/>
              </a:ext>
            </a:extLst>
          </p:cNvPr>
          <p:cNvSpPr txBox="1"/>
          <p:nvPr/>
        </p:nvSpPr>
        <p:spPr>
          <a:xfrm>
            <a:off x="368019" y="2885470"/>
            <a:ext cx="1848452" cy="156966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4800" dirty="0">
                <a:latin typeface="FS Magistral Bold" panose="020B0804030204080304" pitchFamily="34" charset="0"/>
              </a:rPr>
              <a:t>4 </a:t>
            </a:r>
            <a:r>
              <a:rPr lang="en-US" sz="4800" dirty="0" err="1">
                <a:latin typeface="FS Magistral Bold" panose="020B0804030204080304" pitchFamily="34" charset="0"/>
              </a:rPr>
              <a:t>gói</a:t>
            </a:r>
            <a:r>
              <a:rPr lang="en-US" sz="4800" dirty="0">
                <a:latin typeface="FS Magistral Bold" panose="020B0804030204080304" pitchFamily="34" charset="0"/>
              </a:rPr>
              <a:t> </a:t>
            </a:r>
            <a:r>
              <a:rPr lang="en-US" sz="4800" dirty="0" err="1">
                <a:latin typeface="FS Magistral Bold" panose="020B0804030204080304" pitchFamily="34" charset="0"/>
              </a:rPr>
              <a:t>chính</a:t>
            </a:r>
            <a:endParaRPr lang="vi-VN" sz="4800" dirty="0">
              <a:latin typeface="FS Magistral Bold" panose="020B0804030204080304" pitchFamily="34" charset="0"/>
            </a:endParaRPr>
          </a:p>
        </p:txBody>
      </p:sp>
      <p:cxnSp>
        <p:nvCxnSpPr>
          <p:cNvPr id="3" name="Straight Connector 2">
            <a:extLst>
              <a:ext uri="{FF2B5EF4-FFF2-40B4-BE49-F238E27FC236}">
                <a16:creationId xmlns:a16="http://schemas.microsoft.com/office/drawing/2014/main" id="{DB4927D2-1E04-4E28-9CB4-39AE4C7843D7}"/>
              </a:ext>
            </a:extLst>
          </p:cNvPr>
          <p:cNvCxnSpPr>
            <a:cxnSpLocks/>
          </p:cNvCxnSpPr>
          <p:nvPr/>
        </p:nvCxnSpPr>
        <p:spPr>
          <a:xfrm>
            <a:off x="2211670" y="3670300"/>
            <a:ext cx="514029"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F6A4FDBD-5537-4AB8-AEDB-5BFFB39825EB}"/>
              </a:ext>
            </a:extLst>
          </p:cNvPr>
          <p:cNvCxnSpPr>
            <a:cxnSpLocks/>
          </p:cNvCxnSpPr>
          <p:nvPr/>
        </p:nvCxnSpPr>
        <p:spPr>
          <a:xfrm>
            <a:off x="2732084" y="1854200"/>
            <a:ext cx="0" cy="3516661"/>
          </a:xfrm>
          <a:prstGeom prst="line">
            <a:avLst/>
          </a:prstGeom>
          <a:ln w="28575"/>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2B82351-E989-4EDA-BC0F-BDD93ED9A4EC}"/>
              </a:ext>
            </a:extLst>
          </p:cNvPr>
          <p:cNvCxnSpPr/>
          <p:nvPr/>
        </p:nvCxnSpPr>
        <p:spPr>
          <a:xfrm>
            <a:off x="2728912" y="1855788"/>
            <a:ext cx="402993" cy="0"/>
          </a:xfrm>
          <a:prstGeom prst="line">
            <a:avLst/>
          </a:prstGeom>
        </p:spPr>
        <p:style>
          <a:lnRef idx="1">
            <a:schemeClr val="dk1"/>
          </a:lnRef>
          <a:fillRef idx="0">
            <a:schemeClr val="dk1"/>
          </a:fillRef>
          <a:effectRef idx="0">
            <a:schemeClr val="dk1"/>
          </a:effectRef>
          <a:fontRef idx="minor">
            <a:schemeClr val="tx1"/>
          </a:fontRef>
        </p:style>
      </p:cxnSp>
      <p:sp>
        <p:nvSpPr>
          <p:cNvPr id="59" name="TextBox 58">
            <a:extLst>
              <a:ext uri="{FF2B5EF4-FFF2-40B4-BE49-F238E27FC236}">
                <a16:creationId xmlns:a16="http://schemas.microsoft.com/office/drawing/2014/main" id="{C09593B6-7F5A-4328-8C8D-26BF5674FBC1}"/>
              </a:ext>
            </a:extLst>
          </p:cNvPr>
          <p:cNvSpPr txBox="1"/>
          <p:nvPr/>
        </p:nvSpPr>
        <p:spPr>
          <a:xfrm>
            <a:off x="3247697" y="1671122"/>
            <a:ext cx="8282663" cy="646331"/>
          </a:xfrm>
          <a:prstGeom prst="rect">
            <a:avLst/>
          </a:prstGeom>
          <a:noFill/>
        </p:spPr>
        <p:txBody>
          <a:bodyPr wrap="square" rtlCol="0">
            <a:spAutoFit/>
          </a:bodyPr>
          <a:lstStyle/>
          <a:p>
            <a:pPr marL="0" lvl="1" algn="just" rtl="0">
              <a:spcBef>
                <a:spcPts val="0"/>
              </a:spcBef>
              <a:spcAft>
                <a:spcPts val="0"/>
              </a:spcAft>
              <a:buSzPts val="1800"/>
            </a:pPr>
            <a:r>
              <a:rPr lang="en-US" sz="1800" b="1" dirty="0" err="1">
                <a:solidFill>
                  <a:schemeClr val="dk1"/>
                </a:solidFill>
                <a:latin typeface="PF BeauSans Pro" panose="02000500000000020004" pitchFamily="2" charset="0"/>
              </a:rPr>
              <a:t>Gói</a:t>
            </a:r>
            <a:r>
              <a:rPr lang="en-US" sz="1800" b="1" dirty="0">
                <a:solidFill>
                  <a:schemeClr val="dk1"/>
                </a:solidFill>
                <a:latin typeface="PF BeauSans Pro" panose="02000500000000020004" pitchFamily="2" charset="0"/>
              </a:rPr>
              <a:t> Generator: </a:t>
            </a:r>
            <a:r>
              <a:rPr lang="en-US" sz="1800" dirty="0" err="1">
                <a:solidFill>
                  <a:schemeClr val="dk1"/>
                </a:solidFill>
                <a:latin typeface="PF BeauSans Pro" panose="02000500000000020004" pitchFamily="2" charset="0"/>
              </a:rPr>
              <a:t>Tạo</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nội</a:t>
            </a:r>
            <a:r>
              <a:rPr lang="en-US" sz="1800" dirty="0">
                <a:solidFill>
                  <a:schemeClr val="dk1"/>
                </a:solidFill>
                <a:latin typeface="PF BeauSans Pro" panose="02000500000000020004" pitchFamily="2" charset="0"/>
              </a:rPr>
              <a:t> dung (video, </a:t>
            </a:r>
            <a:r>
              <a:rPr lang="en-US" sz="1800" dirty="0" err="1">
                <a:solidFill>
                  <a:schemeClr val="dk1"/>
                </a:solidFill>
                <a:latin typeface="PF BeauSans Pro" panose="02000500000000020004" pitchFamily="2" charset="0"/>
              </a:rPr>
              <a:t>văn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bản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phụ</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đề</a:t>
            </a:r>
            <a:r>
              <a:rPr lang="en-US" sz="1800" dirty="0">
                <a:solidFill>
                  <a:schemeClr val="dk1"/>
                </a:solidFill>
                <a:latin typeface="PF BeauSans Pro" panose="02000500000000020004" pitchFamily="2" charset="0"/>
              </a:rPr>
              <a:t>, highlight, v.v. </a:t>
            </a:r>
            <a:r>
              <a:rPr lang="en-US" sz="1800" dirty="0" err="1">
                <a:solidFill>
                  <a:schemeClr val="dk1"/>
                </a:solidFill>
                <a:latin typeface="PF BeauSans Pro" panose="02000500000000020004" pitchFamily="2" charset="0"/>
              </a:rPr>
              <a:t>theo</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mô</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tả</a:t>
            </a:r>
            <a:r>
              <a:rPr lang="en-US" sz="1800" dirty="0">
                <a:solidFill>
                  <a:schemeClr val="dk1"/>
                </a:solidFill>
                <a:latin typeface="PF BeauSans Pro" panose="02000500000000020004" pitchFamily="2" charset="0"/>
              </a:rPr>
              <a:t>).</a:t>
            </a:r>
            <a:endParaRPr lang="vi-VN" sz="1800" dirty="0">
              <a:solidFill>
                <a:schemeClr val="dk1"/>
              </a:solidFill>
              <a:latin typeface="PF BeauSans Pro" panose="02000500000000020004" pitchFamily="2" charset="0"/>
            </a:endParaRPr>
          </a:p>
        </p:txBody>
      </p:sp>
      <p:cxnSp>
        <p:nvCxnSpPr>
          <p:cNvPr id="60" name="Straight Connector 59">
            <a:extLst>
              <a:ext uri="{FF2B5EF4-FFF2-40B4-BE49-F238E27FC236}">
                <a16:creationId xmlns:a16="http://schemas.microsoft.com/office/drawing/2014/main" id="{59CD4DA3-3060-46BF-8CF5-BA4433AC1B1B}"/>
              </a:ext>
            </a:extLst>
          </p:cNvPr>
          <p:cNvCxnSpPr/>
          <p:nvPr/>
        </p:nvCxnSpPr>
        <p:spPr>
          <a:xfrm>
            <a:off x="2732087" y="3011488"/>
            <a:ext cx="402993" cy="0"/>
          </a:xfrm>
          <a:prstGeom prst="line">
            <a:avLst/>
          </a:prstGeom>
        </p:spPr>
        <p:style>
          <a:lnRef idx="1">
            <a:schemeClr val="dk1"/>
          </a:lnRef>
          <a:fillRef idx="0">
            <a:schemeClr val="dk1"/>
          </a:fillRef>
          <a:effectRef idx="0">
            <a:schemeClr val="dk1"/>
          </a:effectRef>
          <a:fontRef idx="minor">
            <a:schemeClr val="tx1"/>
          </a:fontRef>
        </p:style>
      </p:cxnSp>
      <p:sp>
        <p:nvSpPr>
          <p:cNvPr id="61" name="TextBox 60">
            <a:extLst>
              <a:ext uri="{FF2B5EF4-FFF2-40B4-BE49-F238E27FC236}">
                <a16:creationId xmlns:a16="http://schemas.microsoft.com/office/drawing/2014/main" id="{CE8FAE10-0582-444F-AB6B-AC33758F77E5}"/>
              </a:ext>
            </a:extLst>
          </p:cNvPr>
          <p:cNvSpPr txBox="1"/>
          <p:nvPr/>
        </p:nvSpPr>
        <p:spPr>
          <a:xfrm>
            <a:off x="3247697" y="2825859"/>
            <a:ext cx="8282663" cy="646331"/>
          </a:xfrm>
          <a:prstGeom prst="rect">
            <a:avLst/>
          </a:prstGeom>
          <a:noFill/>
        </p:spPr>
        <p:txBody>
          <a:bodyPr wrap="square" rtlCol="0">
            <a:spAutoFit/>
          </a:bodyPr>
          <a:lstStyle/>
          <a:p>
            <a:pPr marL="0" lvl="1" algn="just" rtl="0">
              <a:spcBef>
                <a:spcPts val="0"/>
              </a:spcBef>
              <a:spcAft>
                <a:spcPts val="0"/>
              </a:spcAft>
              <a:buSzPts val="1800"/>
            </a:pPr>
            <a:r>
              <a:rPr lang="en-US" sz="1800" b="1" dirty="0" err="1">
                <a:solidFill>
                  <a:schemeClr val="dk1"/>
                </a:solidFill>
                <a:latin typeface="PF BeauSans Pro" panose="02000500000000020004" pitchFamily="2" charset="0"/>
              </a:rPr>
              <a:t>Gói</a:t>
            </a:r>
            <a:r>
              <a:rPr lang="en-US" sz="1800" b="1" dirty="0">
                <a:solidFill>
                  <a:schemeClr val="dk1"/>
                </a:solidFill>
                <a:latin typeface="PF BeauSans Pro" panose="02000500000000020004" pitchFamily="2" charset="0"/>
              </a:rPr>
              <a:t> Transformer: </a:t>
            </a:r>
            <a:r>
              <a:rPr lang="en-US" sz="1800" dirty="0" err="1">
                <a:solidFill>
                  <a:schemeClr val="dk1"/>
                </a:solidFill>
                <a:latin typeface="PF BeauSans Pro" panose="02000500000000020004" pitchFamily="2" charset="0"/>
              </a:rPr>
              <a:t>Phân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tích</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và</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chuyển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đổi</a:t>
            </a:r>
            <a:r>
              <a:rPr lang="en-US" sz="1800" dirty="0">
                <a:solidFill>
                  <a:schemeClr val="dk1"/>
                </a:solidFill>
                <a:latin typeface="PF BeauSans Pro" panose="02000500000000020004" pitchFamily="2" charset="0"/>
              </a:rPr>
              <a:t> (speech-to-text, text-to-speech, </a:t>
            </a:r>
            <a:r>
              <a:rPr lang="en-US" sz="1800" dirty="0" err="1">
                <a:solidFill>
                  <a:schemeClr val="dk1"/>
                </a:solidFill>
                <a:latin typeface="PF BeauSans Pro" panose="02000500000000020004" pitchFamily="2" charset="0"/>
              </a:rPr>
              <a:t>nhận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diện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cảm</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xúc</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tóm</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tắt</a:t>
            </a:r>
            <a:r>
              <a:rPr lang="en-US" sz="1800" dirty="0">
                <a:solidFill>
                  <a:schemeClr val="dk1"/>
                </a:solidFill>
                <a:latin typeface="PF BeauSans Pro" panose="02000500000000020004" pitchFamily="2" charset="0"/>
              </a:rPr>
              <a:t>, highlight </a:t>
            </a:r>
            <a:r>
              <a:rPr lang="en-US" sz="1800" dirty="0" err="1">
                <a:solidFill>
                  <a:schemeClr val="dk1"/>
                </a:solidFill>
                <a:latin typeface="PF BeauSans Pro" panose="02000500000000020004" pitchFamily="2" charset="0"/>
              </a:rPr>
              <a:t>nội</a:t>
            </a:r>
            <a:r>
              <a:rPr lang="en-US" sz="1800" dirty="0">
                <a:solidFill>
                  <a:schemeClr val="dk1"/>
                </a:solidFill>
                <a:latin typeface="PF BeauSans Pro" panose="02000500000000020004" pitchFamily="2" charset="0"/>
              </a:rPr>
              <a:t> dung, v.v.).</a:t>
            </a:r>
            <a:endParaRPr lang="vi-VN" sz="1800" dirty="0">
              <a:solidFill>
                <a:schemeClr val="dk1"/>
              </a:solidFill>
              <a:latin typeface="PF BeauSans Pro" panose="02000500000000020004" pitchFamily="2" charset="0"/>
            </a:endParaRPr>
          </a:p>
        </p:txBody>
      </p:sp>
      <p:cxnSp>
        <p:nvCxnSpPr>
          <p:cNvPr id="65" name="Straight Connector 64">
            <a:extLst>
              <a:ext uri="{FF2B5EF4-FFF2-40B4-BE49-F238E27FC236}">
                <a16:creationId xmlns:a16="http://schemas.microsoft.com/office/drawing/2014/main" id="{80B5C7AD-B56B-44B8-ADFC-CB7A57A4F9B1}"/>
              </a:ext>
            </a:extLst>
          </p:cNvPr>
          <p:cNvCxnSpPr/>
          <p:nvPr/>
        </p:nvCxnSpPr>
        <p:spPr>
          <a:xfrm>
            <a:off x="2732084" y="4243388"/>
            <a:ext cx="402993" cy="0"/>
          </a:xfrm>
          <a:prstGeom prst="line">
            <a:avLst/>
          </a:prstGeom>
        </p:spPr>
        <p:style>
          <a:lnRef idx="1">
            <a:schemeClr val="dk1"/>
          </a:lnRef>
          <a:fillRef idx="0">
            <a:schemeClr val="dk1"/>
          </a:fillRef>
          <a:effectRef idx="0">
            <a:schemeClr val="dk1"/>
          </a:effectRef>
          <a:fontRef idx="minor">
            <a:schemeClr val="tx1"/>
          </a:fontRef>
        </p:style>
      </p:cxnSp>
      <p:sp>
        <p:nvSpPr>
          <p:cNvPr id="66" name="TextBox 65">
            <a:extLst>
              <a:ext uri="{FF2B5EF4-FFF2-40B4-BE49-F238E27FC236}">
                <a16:creationId xmlns:a16="http://schemas.microsoft.com/office/drawing/2014/main" id="{6C4D0DAB-C643-4606-A532-330D6523A7A1}"/>
              </a:ext>
            </a:extLst>
          </p:cNvPr>
          <p:cNvSpPr txBox="1"/>
          <p:nvPr/>
        </p:nvSpPr>
        <p:spPr>
          <a:xfrm>
            <a:off x="3247697" y="4054019"/>
            <a:ext cx="8282663" cy="646331"/>
          </a:xfrm>
          <a:prstGeom prst="rect">
            <a:avLst/>
          </a:prstGeom>
          <a:noFill/>
        </p:spPr>
        <p:txBody>
          <a:bodyPr wrap="square" rtlCol="0">
            <a:spAutoFit/>
          </a:bodyPr>
          <a:lstStyle/>
          <a:p>
            <a:pPr marL="0" lvl="1" algn="just" rtl="0">
              <a:spcBef>
                <a:spcPts val="0"/>
              </a:spcBef>
              <a:spcAft>
                <a:spcPts val="0"/>
              </a:spcAft>
              <a:buSzPts val="1800"/>
            </a:pPr>
            <a:r>
              <a:rPr lang="en-US" sz="1800" b="1" dirty="0" err="1">
                <a:solidFill>
                  <a:schemeClr val="dk1"/>
                </a:solidFill>
                <a:latin typeface="PF BeauSans Pro" panose="02000500000000020004" pitchFamily="2" charset="0"/>
              </a:rPr>
              <a:t>Gói</a:t>
            </a:r>
            <a:r>
              <a:rPr lang="en-US" sz="1800" b="1" dirty="0">
                <a:solidFill>
                  <a:schemeClr val="dk1"/>
                </a:solidFill>
                <a:latin typeface="PF BeauSans Pro" panose="02000500000000020004" pitchFamily="2" charset="0"/>
              </a:rPr>
              <a:t> Editor: </a:t>
            </a:r>
            <a:r>
              <a:rPr lang="vi-VN" sz="1800" dirty="0">
                <a:solidFill>
                  <a:schemeClr val="dk1"/>
                </a:solidFill>
                <a:latin typeface="PF BeauSans Pro" panose="02000500000000020004" pitchFamily="2" charset="0"/>
              </a:rPr>
              <a:t>Chỉnh sửa và tùy chỉnh (video, podcast, hình ảnh, nội dung đa phương tiện).</a:t>
            </a:r>
          </a:p>
        </p:txBody>
      </p:sp>
      <p:cxnSp>
        <p:nvCxnSpPr>
          <p:cNvPr id="67" name="Straight Connector 66">
            <a:extLst>
              <a:ext uri="{FF2B5EF4-FFF2-40B4-BE49-F238E27FC236}">
                <a16:creationId xmlns:a16="http://schemas.microsoft.com/office/drawing/2014/main" id="{0F241B42-AC05-4DBA-9876-23570BE25F11}"/>
              </a:ext>
            </a:extLst>
          </p:cNvPr>
          <p:cNvCxnSpPr/>
          <p:nvPr/>
        </p:nvCxnSpPr>
        <p:spPr>
          <a:xfrm>
            <a:off x="2727004" y="5366626"/>
            <a:ext cx="402993" cy="0"/>
          </a:xfrm>
          <a:prstGeom prst="line">
            <a:avLst/>
          </a:prstGeom>
        </p:spPr>
        <p:style>
          <a:lnRef idx="1">
            <a:schemeClr val="dk1"/>
          </a:lnRef>
          <a:fillRef idx="0">
            <a:schemeClr val="dk1"/>
          </a:fillRef>
          <a:effectRef idx="0">
            <a:schemeClr val="dk1"/>
          </a:effectRef>
          <a:fontRef idx="minor">
            <a:schemeClr val="tx1"/>
          </a:fontRef>
        </p:style>
      </p:cxnSp>
      <p:sp>
        <p:nvSpPr>
          <p:cNvPr id="68" name="TextBox 67">
            <a:extLst>
              <a:ext uri="{FF2B5EF4-FFF2-40B4-BE49-F238E27FC236}">
                <a16:creationId xmlns:a16="http://schemas.microsoft.com/office/drawing/2014/main" id="{45AEF869-600A-443E-BDC3-6D953406DFB5}"/>
              </a:ext>
            </a:extLst>
          </p:cNvPr>
          <p:cNvSpPr txBox="1"/>
          <p:nvPr/>
        </p:nvSpPr>
        <p:spPr>
          <a:xfrm>
            <a:off x="3247697" y="5140711"/>
            <a:ext cx="8282663" cy="369332"/>
          </a:xfrm>
          <a:prstGeom prst="rect">
            <a:avLst/>
          </a:prstGeom>
          <a:noFill/>
        </p:spPr>
        <p:txBody>
          <a:bodyPr wrap="square" rtlCol="0">
            <a:spAutoFit/>
          </a:bodyPr>
          <a:lstStyle/>
          <a:p>
            <a:pPr marL="0" lvl="1" algn="just" rtl="0">
              <a:spcBef>
                <a:spcPts val="0"/>
              </a:spcBef>
              <a:spcAft>
                <a:spcPts val="0"/>
              </a:spcAft>
              <a:buSzPts val="1800"/>
            </a:pPr>
            <a:r>
              <a:rPr lang="en-US" sz="1800" b="1" dirty="0" err="1">
                <a:solidFill>
                  <a:schemeClr val="dk1"/>
                </a:solidFill>
                <a:latin typeface="PF BeauSans Pro" panose="02000500000000020004" pitchFamily="2" charset="0"/>
              </a:rPr>
              <a:t>Gói</a:t>
            </a:r>
            <a:r>
              <a:rPr lang="en-US" sz="1800" b="1" dirty="0">
                <a:solidFill>
                  <a:schemeClr val="dk1"/>
                </a:solidFill>
                <a:latin typeface="PF BeauSans Pro" panose="02000500000000020004" pitchFamily="2" charset="0"/>
              </a:rPr>
              <a:t> Ultimate: </a:t>
            </a:r>
            <a:r>
              <a:rPr lang="vi-VN" sz="1800" dirty="0">
                <a:solidFill>
                  <a:schemeClr val="dk1"/>
                </a:solidFill>
                <a:latin typeface="PF BeauSans Pro" panose="02000500000000020004" pitchFamily="2" charset="0"/>
              </a:rPr>
              <a:t>Bao gồm tất cả tính năng từ 3 gói trên.</a:t>
            </a:r>
          </a:p>
        </p:txBody>
      </p:sp>
    </p:spTree>
    <p:extLst>
      <p:ext uri="{BB962C8B-B14F-4D97-AF65-F5344CB8AC3E}">
        <p14:creationId xmlns:p14="http://schemas.microsoft.com/office/powerpoint/2010/main" val="3036784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E362C-276F-E51D-D66B-1A87A14F43FE}"/>
            </a:ext>
          </a:extLst>
        </p:cNvPr>
        <p:cNvGrpSpPr/>
        <p:nvPr/>
      </p:nvGrpSpPr>
      <p:grpSpPr>
        <a:xfrm>
          <a:off x="0" y="0"/>
          <a:ext cx="0" cy="0"/>
          <a:chOff x="0" y="0"/>
          <a:chExt cx="0" cy="0"/>
        </a:xfrm>
      </p:grpSpPr>
      <p:sp>
        <p:nvSpPr>
          <p:cNvPr id="50" name="Rectangle: Rounded Corners 49">
            <a:extLst>
              <a:ext uri="{FF2B5EF4-FFF2-40B4-BE49-F238E27FC236}">
                <a16:creationId xmlns:a16="http://schemas.microsoft.com/office/drawing/2014/main" id="{184D8FC8-F569-4187-94FC-E4E83DB44B94}"/>
              </a:ext>
            </a:extLst>
          </p:cNvPr>
          <p:cNvSpPr/>
          <p:nvPr/>
        </p:nvSpPr>
        <p:spPr>
          <a:xfrm>
            <a:off x="7596475" y="1314774"/>
            <a:ext cx="3761338" cy="4626000"/>
          </a:xfrm>
          <a:prstGeom prst="roundRect">
            <a:avLst/>
          </a:prstGeom>
          <a:solidFill>
            <a:srgbClr val="FFFAF7"/>
          </a:solidFill>
          <a:ln w="38100">
            <a:solidFill>
              <a:srgbClr val="B029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7A73BED-4834-9861-07B1-4A586A8CCDC7}"/>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5FE2A-4F55-83D4-6D6C-2728992A539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715DB254-1774-679C-034F-3CFBDE3335B8}"/>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2A3A1FAF-BFEC-55AB-C388-5BF0193D04F7}"/>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5164526D-3F2B-340C-74FB-A821E448EF1F}"/>
              </a:ext>
            </a:extLst>
          </p:cNvPr>
          <p:cNvSpPr/>
          <p:nvPr/>
        </p:nvSpPr>
        <p:spPr>
          <a:xfrm>
            <a:off x="-16936" y="760794"/>
            <a:ext cx="5182661"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32D7799A-168D-BA82-2ECE-2BA14A754038}"/>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ED1B2F"/>
                </a:solidFill>
                <a:latin typeface="FS Magistral Bold" panose="020B0804030204080304" pitchFamily="34" charset="0"/>
              </a:rPr>
              <a:t>Cấu</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trúc</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chung</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các</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gói</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dịch</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vụ</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B508E7F3-D773-95F3-0475-847879CED45F}"/>
              </a:ext>
            </a:extLst>
          </p:cNvPr>
          <p:cNvSpPr/>
          <p:nvPr/>
        </p:nvSpPr>
        <p:spPr>
          <a:xfrm>
            <a:off x="9808849" y="6420778"/>
            <a:ext cx="1896905"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Kịch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bản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triển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khai</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3DEFC517-FA48-03D5-08D3-97E2AFF9827B}"/>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DDE98335-0C81-756C-CFF1-782EC006001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37" name="TextBox 36">
            <a:extLst>
              <a:ext uri="{FF2B5EF4-FFF2-40B4-BE49-F238E27FC236}">
                <a16:creationId xmlns:a16="http://schemas.microsoft.com/office/drawing/2014/main" id="{F3462490-819B-42AE-A155-7129E6AFA0D4}"/>
              </a:ext>
            </a:extLst>
          </p:cNvPr>
          <p:cNvSpPr txBox="1"/>
          <p:nvPr/>
        </p:nvSpPr>
        <p:spPr>
          <a:xfrm>
            <a:off x="961810" y="1703285"/>
            <a:ext cx="5112721" cy="1289712"/>
          </a:xfrm>
          <a:prstGeom prst="rect">
            <a:avLst/>
          </a:prstGeom>
          <a:noFill/>
        </p:spPr>
        <p:txBody>
          <a:bodyPr wrap="square" rtlCol="0">
            <a:spAutoFit/>
          </a:bodyPr>
          <a:lstStyle/>
          <a:p>
            <a:pPr marL="285750" lvl="1" indent="-285750" algn="l" rtl="0">
              <a:lnSpc>
                <a:spcPct val="150000"/>
              </a:lnSpc>
              <a:spcBef>
                <a:spcPts val="0"/>
              </a:spcBef>
              <a:spcAft>
                <a:spcPts val="0"/>
              </a:spcAft>
              <a:buSzPts val="1800"/>
              <a:buFont typeface="Arial" panose="020B0604020202020204" pitchFamily="34" charset="0"/>
              <a:buChar char="•"/>
            </a:pPr>
            <a:r>
              <a:rPr lang="vi-VN" sz="1800" b="1" dirty="0">
                <a:solidFill>
                  <a:schemeClr val="dk1"/>
                </a:solidFill>
                <a:latin typeface="PF BeauSans Pro" panose="02000500000000020004" pitchFamily="2" charset="0"/>
              </a:rPr>
              <a:t>Theo tháng</a:t>
            </a:r>
            <a:r>
              <a:rPr lang="vi-VN" sz="1800" dirty="0">
                <a:solidFill>
                  <a:schemeClr val="dk1"/>
                </a:solidFill>
                <a:latin typeface="PF BeauSans Pro" panose="02000500000000020004" pitchFamily="2" charset="0"/>
              </a:rPr>
              <a:t>: Giá tiêu chuẩn.</a:t>
            </a:r>
          </a:p>
          <a:p>
            <a:pPr marL="285750" lvl="1" indent="-285750" algn="l" rtl="0">
              <a:lnSpc>
                <a:spcPct val="150000"/>
              </a:lnSpc>
              <a:spcBef>
                <a:spcPts val="0"/>
              </a:spcBef>
              <a:spcAft>
                <a:spcPts val="0"/>
              </a:spcAft>
              <a:buSzPts val="1800"/>
              <a:buFont typeface="Arial" panose="020B0604020202020204" pitchFamily="34" charset="0"/>
              <a:buChar char="•"/>
            </a:pPr>
            <a:r>
              <a:rPr lang="vi-VN" sz="1800" b="1" dirty="0">
                <a:solidFill>
                  <a:schemeClr val="dk1"/>
                </a:solidFill>
                <a:latin typeface="PF BeauSans Pro" panose="02000500000000020004" pitchFamily="2" charset="0"/>
              </a:rPr>
              <a:t>Theo năm</a:t>
            </a:r>
            <a:r>
              <a:rPr lang="vi-VN" sz="1800" dirty="0">
                <a:solidFill>
                  <a:schemeClr val="dk1"/>
                </a:solidFill>
                <a:latin typeface="PF BeauSans Pro" panose="02000500000000020004" pitchFamily="2" charset="0"/>
              </a:rPr>
              <a:t>: Giảm 20% (khuyến khích đăng ký lâu dài).</a:t>
            </a:r>
          </a:p>
        </p:txBody>
      </p:sp>
      <p:grpSp>
        <p:nvGrpSpPr>
          <p:cNvPr id="38" name="Group 37">
            <a:extLst>
              <a:ext uri="{FF2B5EF4-FFF2-40B4-BE49-F238E27FC236}">
                <a16:creationId xmlns:a16="http://schemas.microsoft.com/office/drawing/2014/main" id="{BEC5E6C5-4A3E-4F3A-AC6B-A22275969C04}"/>
              </a:ext>
            </a:extLst>
          </p:cNvPr>
          <p:cNvGrpSpPr/>
          <p:nvPr/>
        </p:nvGrpSpPr>
        <p:grpSpPr>
          <a:xfrm>
            <a:off x="373095" y="1270297"/>
            <a:ext cx="434444" cy="434444"/>
            <a:chOff x="371122" y="1345569"/>
            <a:chExt cx="527779" cy="527779"/>
          </a:xfrm>
        </p:grpSpPr>
        <p:sp>
          <p:nvSpPr>
            <p:cNvPr id="40" name="Oval 39">
              <a:extLst>
                <a:ext uri="{FF2B5EF4-FFF2-40B4-BE49-F238E27FC236}">
                  <a16:creationId xmlns:a16="http://schemas.microsoft.com/office/drawing/2014/main" id="{5BD6B0FB-E9C2-4E36-AE3E-E9A51179BC46}"/>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38E0A812-3BCF-4B7F-BB5D-CD694035DA4B}"/>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TextBox 41">
            <a:extLst>
              <a:ext uri="{FF2B5EF4-FFF2-40B4-BE49-F238E27FC236}">
                <a16:creationId xmlns:a16="http://schemas.microsoft.com/office/drawing/2014/main" id="{5F64626B-B2ED-42B8-89A2-9D9DF4856C77}"/>
              </a:ext>
            </a:extLst>
          </p:cNvPr>
          <p:cNvSpPr txBox="1"/>
          <p:nvPr/>
        </p:nvSpPr>
        <p:spPr>
          <a:xfrm>
            <a:off x="453484" y="1278045"/>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1</a:t>
            </a:r>
          </a:p>
        </p:txBody>
      </p:sp>
      <p:sp>
        <p:nvSpPr>
          <p:cNvPr id="43" name="TextBox 42">
            <a:extLst>
              <a:ext uri="{FF2B5EF4-FFF2-40B4-BE49-F238E27FC236}">
                <a16:creationId xmlns:a16="http://schemas.microsoft.com/office/drawing/2014/main" id="{53F5A855-3C17-4D8A-AFBF-C75A709052D4}"/>
              </a:ext>
            </a:extLst>
          </p:cNvPr>
          <p:cNvSpPr txBox="1"/>
          <p:nvPr/>
        </p:nvSpPr>
        <p:spPr>
          <a:xfrm>
            <a:off x="983279" y="3173626"/>
            <a:ext cx="4951854" cy="369332"/>
          </a:xfrm>
          <a:prstGeom prst="rect">
            <a:avLst/>
          </a:prstGeom>
          <a:noFill/>
        </p:spPr>
        <p:txBody>
          <a:bodyPr wrap="square" rtlCol="0">
            <a:spAutoFit/>
          </a:bodyPr>
          <a:lstStyle/>
          <a:p>
            <a:pPr marL="0" lvl="1" algn="just" rtl="0">
              <a:spcBef>
                <a:spcPts val="0"/>
              </a:spcBef>
              <a:spcAft>
                <a:spcPts val="0"/>
              </a:spcAft>
              <a:buSzPts val="1800"/>
            </a:pPr>
            <a:r>
              <a:rPr lang="vi-VN" sz="1800" b="1" dirty="0">
                <a:solidFill>
                  <a:srgbClr val="E91B34"/>
                </a:solidFill>
                <a:latin typeface="PF BeauSans Pro" panose="02000500000000020004" pitchFamily="2" charset="0"/>
              </a:rPr>
              <a:t>Cấp độ trong từng gói:</a:t>
            </a:r>
            <a:endParaRPr lang="vi-VN" sz="1800" dirty="0">
              <a:solidFill>
                <a:srgbClr val="E91B34"/>
              </a:solidFill>
              <a:latin typeface="PF BeauSans Pro" panose="02000500000000020004" pitchFamily="2" charset="0"/>
            </a:endParaRPr>
          </a:p>
        </p:txBody>
      </p:sp>
      <p:sp>
        <p:nvSpPr>
          <p:cNvPr id="44" name="TextBox 43">
            <a:extLst>
              <a:ext uri="{FF2B5EF4-FFF2-40B4-BE49-F238E27FC236}">
                <a16:creationId xmlns:a16="http://schemas.microsoft.com/office/drawing/2014/main" id="{14FE067F-C5EC-48FB-9B06-AEA952F37C3E}"/>
              </a:ext>
            </a:extLst>
          </p:cNvPr>
          <p:cNvSpPr txBox="1"/>
          <p:nvPr/>
        </p:nvSpPr>
        <p:spPr>
          <a:xfrm>
            <a:off x="965628" y="1297063"/>
            <a:ext cx="4351439" cy="369332"/>
          </a:xfrm>
          <a:prstGeom prst="rect">
            <a:avLst/>
          </a:prstGeom>
          <a:noFill/>
        </p:spPr>
        <p:txBody>
          <a:bodyPr wrap="square" rtlCol="0">
            <a:spAutoFit/>
          </a:bodyPr>
          <a:lstStyle/>
          <a:p>
            <a:pPr marL="0" lvl="1" algn="just" rtl="0">
              <a:spcBef>
                <a:spcPts val="0"/>
              </a:spcBef>
              <a:spcAft>
                <a:spcPts val="0"/>
              </a:spcAft>
              <a:buSzPts val="1800"/>
            </a:pPr>
            <a:r>
              <a:rPr lang="en-US" sz="1800" b="1" dirty="0" err="1">
                <a:solidFill>
                  <a:srgbClr val="E91B34"/>
                </a:solidFill>
                <a:latin typeface="PF BeauSans Pro" panose="02000500000000020004" pitchFamily="2" charset="0"/>
              </a:rPr>
              <a:t>Phân</a:t>
            </a:r>
            <a:r>
              <a:rPr lang="en-US" sz="1800" b="1" dirty="0">
                <a:solidFill>
                  <a:srgbClr val="E91B34"/>
                </a:solidFill>
                <a:latin typeface="PF BeauSans Pro" panose="02000500000000020004" pitchFamily="2" charset="0"/>
              </a:rPr>
              <a:t> chia </a:t>
            </a:r>
            <a:r>
              <a:rPr lang="en-US" sz="1800" b="1" dirty="0" err="1">
                <a:solidFill>
                  <a:srgbClr val="E91B34"/>
                </a:solidFill>
                <a:latin typeface="PF BeauSans Pro" panose="02000500000000020004" pitchFamily="2" charset="0"/>
              </a:rPr>
              <a:t>theo</a:t>
            </a:r>
            <a:r>
              <a:rPr lang="en-US" sz="1800" b="1" dirty="0">
                <a:solidFill>
                  <a:srgbClr val="E91B34"/>
                </a:solidFill>
                <a:latin typeface="PF BeauSans Pro" panose="02000500000000020004" pitchFamily="2" charset="0"/>
              </a:rPr>
              <a:t> </a:t>
            </a:r>
            <a:r>
              <a:rPr lang="en-US" sz="1800" b="1" dirty="0" err="1">
                <a:solidFill>
                  <a:srgbClr val="E91B34"/>
                </a:solidFill>
                <a:latin typeface="PF BeauSans Pro" panose="02000500000000020004" pitchFamily="2" charset="0"/>
              </a:rPr>
              <a:t>thời</a:t>
            </a:r>
            <a:r>
              <a:rPr lang="en-US" sz="1800" b="1" dirty="0">
                <a:solidFill>
                  <a:srgbClr val="E91B34"/>
                </a:solidFill>
                <a:latin typeface="PF BeauSans Pro" panose="02000500000000020004" pitchFamily="2" charset="0"/>
              </a:rPr>
              <a:t> </a:t>
            </a:r>
            <a:r>
              <a:rPr lang="en-US" sz="1800" b="1" dirty="0" err="1">
                <a:solidFill>
                  <a:srgbClr val="E91B34"/>
                </a:solidFill>
                <a:latin typeface="PF BeauSans Pro" panose="02000500000000020004" pitchFamily="2" charset="0"/>
              </a:rPr>
              <a:t>gian</a:t>
            </a:r>
            <a:r>
              <a:rPr lang="en-US" sz="1800" b="1" dirty="0">
                <a:solidFill>
                  <a:srgbClr val="E91B34"/>
                </a:solidFill>
                <a:latin typeface="PF BeauSans Pro" panose="02000500000000020004" pitchFamily="2" charset="0"/>
              </a:rPr>
              <a:t>:</a:t>
            </a:r>
            <a:endParaRPr lang="vi-VN" sz="1800" b="1" dirty="0">
              <a:solidFill>
                <a:srgbClr val="E91B34"/>
              </a:solidFill>
              <a:latin typeface="PF BeauSans Pro" panose="02000500000000020004" pitchFamily="2" charset="0"/>
            </a:endParaRPr>
          </a:p>
        </p:txBody>
      </p:sp>
      <p:grpSp>
        <p:nvGrpSpPr>
          <p:cNvPr id="45" name="Group 44">
            <a:extLst>
              <a:ext uri="{FF2B5EF4-FFF2-40B4-BE49-F238E27FC236}">
                <a16:creationId xmlns:a16="http://schemas.microsoft.com/office/drawing/2014/main" id="{BB13073D-7C72-4B8B-AF86-A6DBF898AC2A}"/>
              </a:ext>
            </a:extLst>
          </p:cNvPr>
          <p:cNvGrpSpPr/>
          <p:nvPr/>
        </p:nvGrpSpPr>
        <p:grpSpPr>
          <a:xfrm>
            <a:off x="368019" y="3123344"/>
            <a:ext cx="434444" cy="434444"/>
            <a:chOff x="371122" y="1345569"/>
            <a:chExt cx="527779" cy="527779"/>
          </a:xfrm>
        </p:grpSpPr>
        <p:sp>
          <p:nvSpPr>
            <p:cNvPr id="46" name="Oval 45">
              <a:extLst>
                <a:ext uri="{FF2B5EF4-FFF2-40B4-BE49-F238E27FC236}">
                  <a16:creationId xmlns:a16="http://schemas.microsoft.com/office/drawing/2014/main" id="{6558E30E-2710-4098-8266-754E53DC4EAE}"/>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DE73D40A-255A-46E8-A960-51213BD8C8D0}"/>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 name="TextBox 47">
            <a:extLst>
              <a:ext uri="{FF2B5EF4-FFF2-40B4-BE49-F238E27FC236}">
                <a16:creationId xmlns:a16="http://schemas.microsoft.com/office/drawing/2014/main" id="{D220F50E-2973-483E-A5C7-B38E4B6BD3E9}"/>
              </a:ext>
            </a:extLst>
          </p:cNvPr>
          <p:cNvSpPr txBox="1"/>
          <p:nvPr/>
        </p:nvSpPr>
        <p:spPr>
          <a:xfrm>
            <a:off x="414544" y="3131092"/>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2</a:t>
            </a:r>
          </a:p>
        </p:txBody>
      </p:sp>
      <p:sp>
        <p:nvSpPr>
          <p:cNvPr id="49" name="TextBox 48">
            <a:extLst>
              <a:ext uri="{FF2B5EF4-FFF2-40B4-BE49-F238E27FC236}">
                <a16:creationId xmlns:a16="http://schemas.microsoft.com/office/drawing/2014/main" id="{4CD14177-0160-47BA-B82B-38F6214CFF8C}"/>
              </a:ext>
            </a:extLst>
          </p:cNvPr>
          <p:cNvSpPr txBox="1"/>
          <p:nvPr/>
        </p:nvSpPr>
        <p:spPr>
          <a:xfrm>
            <a:off x="994430" y="3557788"/>
            <a:ext cx="5899387" cy="2535759"/>
          </a:xfrm>
          <a:prstGeom prst="rect">
            <a:avLst/>
          </a:prstGeom>
          <a:noFill/>
        </p:spPr>
        <p:txBody>
          <a:bodyPr wrap="square" rtlCol="0">
            <a:spAutoFit/>
          </a:bodyPr>
          <a:lstStyle/>
          <a:p>
            <a:pPr marL="285750" lvl="1" indent="-285750" algn="l" rtl="0">
              <a:lnSpc>
                <a:spcPct val="150000"/>
              </a:lnSpc>
              <a:spcBef>
                <a:spcPts val="0"/>
              </a:spcBef>
              <a:spcAft>
                <a:spcPts val="0"/>
              </a:spcAft>
              <a:buSzPts val="1800"/>
              <a:buFont typeface="Arial" panose="020B0604020202020204" pitchFamily="34" charset="0"/>
              <a:buChar char="•"/>
            </a:pPr>
            <a:r>
              <a:rPr lang="vi-VN" sz="1800" b="1" dirty="0">
                <a:solidFill>
                  <a:schemeClr val="dk1"/>
                </a:solidFill>
                <a:latin typeface="PF BeauSans Pro" panose="02000500000000020004" pitchFamily="2" charset="0"/>
              </a:rPr>
              <a:t>Basic</a:t>
            </a:r>
            <a:r>
              <a:rPr lang="vi-VN" sz="1800" dirty="0">
                <a:solidFill>
                  <a:schemeClr val="dk1"/>
                </a:solidFill>
                <a:latin typeface="PF BeauSans Pro" panose="02000500000000020004" pitchFamily="2" charset="0"/>
              </a:rPr>
              <a:t>: Dành cho người dùng cá nhân hoặc doanh nghiệp nhỏ.</a:t>
            </a:r>
            <a:endParaRPr lang="en-US" sz="1800" dirty="0">
              <a:solidFill>
                <a:schemeClr val="dk1"/>
              </a:solidFill>
              <a:latin typeface="PF BeauSans Pro" panose="02000500000000020004" pitchFamily="2" charset="0"/>
            </a:endParaRPr>
          </a:p>
          <a:p>
            <a:pPr marL="285750" lvl="1" indent="-285750" algn="l" rtl="0">
              <a:lnSpc>
                <a:spcPct val="150000"/>
              </a:lnSpc>
              <a:spcBef>
                <a:spcPts val="0"/>
              </a:spcBef>
              <a:spcAft>
                <a:spcPts val="0"/>
              </a:spcAft>
              <a:buSzPts val="1800"/>
              <a:buFont typeface="Arial" panose="020B0604020202020204" pitchFamily="34" charset="0"/>
              <a:buChar char="•"/>
            </a:pPr>
            <a:r>
              <a:rPr lang="vi-VN" sz="1800" b="1" dirty="0">
                <a:solidFill>
                  <a:schemeClr val="dk1"/>
                </a:solidFill>
                <a:latin typeface="PF BeauSans Pro" panose="02000500000000020004" pitchFamily="2" charset="0"/>
              </a:rPr>
              <a:t>Standard</a:t>
            </a:r>
            <a:r>
              <a:rPr lang="vi-VN" sz="1800" dirty="0">
                <a:solidFill>
                  <a:schemeClr val="dk1"/>
                </a:solidFill>
                <a:latin typeface="PF BeauSans Pro" panose="02000500000000020004" pitchFamily="2" charset="0"/>
              </a:rPr>
              <a:t>: Dành cho doanh nghiệp vừa với nhu cầu thường xuyên.</a:t>
            </a:r>
            <a:endParaRPr lang="en-US" sz="1800" dirty="0">
              <a:solidFill>
                <a:schemeClr val="dk1"/>
              </a:solidFill>
              <a:latin typeface="PF BeauSans Pro" panose="02000500000000020004" pitchFamily="2" charset="0"/>
            </a:endParaRPr>
          </a:p>
          <a:p>
            <a:pPr marL="285750" lvl="1" indent="-285750">
              <a:lnSpc>
                <a:spcPct val="150000"/>
              </a:lnSpc>
              <a:buSzPts val="1800"/>
              <a:buFont typeface="Arial" panose="020B0604020202020204" pitchFamily="34" charset="0"/>
              <a:buChar char="•"/>
            </a:pPr>
            <a:r>
              <a:rPr lang="vi-VN" sz="1800" b="1" dirty="0">
                <a:solidFill>
                  <a:schemeClr val="dk1"/>
                </a:solidFill>
                <a:latin typeface="PF BeauSans Pro" panose="02000500000000020004" pitchFamily="2" charset="0"/>
              </a:rPr>
              <a:t>Premium</a:t>
            </a:r>
            <a:r>
              <a:rPr lang="vi-VN" sz="1800" dirty="0">
                <a:solidFill>
                  <a:schemeClr val="dk1"/>
                </a:solidFill>
                <a:latin typeface="PF BeauSans Pro" panose="02000500000000020004" pitchFamily="2" charset="0"/>
              </a:rPr>
              <a:t>: Dành cho doanh nghiệp lớn hoặc tổ chức cần sử dụng toàn diện và không giới hạn.</a:t>
            </a:r>
          </a:p>
        </p:txBody>
      </p:sp>
      <p:pic>
        <p:nvPicPr>
          <p:cNvPr id="1026" name="Picture 2" descr="Cách đăng ký gói cước ST5KM nhận ngay 1GB data tốc độ cao chỉ với 5.000 đồng">
            <a:extLst>
              <a:ext uri="{FF2B5EF4-FFF2-40B4-BE49-F238E27FC236}">
                <a16:creationId xmlns:a16="http://schemas.microsoft.com/office/drawing/2014/main" id="{EEC893F1-9972-4C02-9392-269A8CE64B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8891" r="-1"/>
          <a:stretch/>
        </p:blipFill>
        <p:spPr bwMode="auto">
          <a:xfrm>
            <a:off x="7669106" y="1450323"/>
            <a:ext cx="3602079" cy="429913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5674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E362C-276F-E51D-D66B-1A87A14F43F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7A73BED-4834-9861-07B1-4A586A8CCDC7}"/>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5FE2A-4F55-83D4-6D6C-2728992A539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715DB254-1774-679C-034F-3CFBDE3335B8}"/>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2A3A1FAF-BFEC-55AB-C388-5BF0193D04F7}"/>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5164526D-3F2B-340C-74FB-A821E448EF1F}"/>
              </a:ext>
            </a:extLst>
          </p:cNvPr>
          <p:cNvSpPr/>
          <p:nvPr/>
        </p:nvSpPr>
        <p:spPr>
          <a:xfrm>
            <a:off x="0" y="764453"/>
            <a:ext cx="2520950"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32D7799A-168D-BA82-2ECE-2BA14A754038}"/>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ED1B2F"/>
                </a:solidFill>
                <a:latin typeface="FS Magistral Bold" panose="020B0804030204080304" pitchFamily="34" charset="0"/>
              </a:rPr>
              <a:t>Gói</a:t>
            </a:r>
            <a:r>
              <a:rPr lang="en-US" sz="3200" dirty="0">
                <a:solidFill>
                  <a:srgbClr val="ED1B2F"/>
                </a:solidFill>
                <a:latin typeface="FS Magistral Bold" panose="020B0804030204080304" pitchFamily="34" charset="0"/>
              </a:rPr>
              <a:t> Generator</a:t>
            </a:r>
          </a:p>
        </p:txBody>
      </p:sp>
      <p:sp>
        <p:nvSpPr>
          <p:cNvPr id="30" name="Rectangle: Rounded Corners 29">
            <a:extLst>
              <a:ext uri="{FF2B5EF4-FFF2-40B4-BE49-F238E27FC236}">
                <a16:creationId xmlns:a16="http://schemas.microsoft.com/office/drawing/2014/main" id="{B508E7F3-D773-95F3-0475-847879CED45F}"/>
              </a:ext>
            </a:extLst>
          </p:cNvPr>
          <p:cNvSpPr/>
          <p:nvPr/>
        </p:nvSpPr>
        <p:spPr>
          <a:xfrm>
            <a:off x="9808849" y="6420778"/>
            <a:ext cx="1896905"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Kịch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bản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triển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khai</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3DEFC517-FA48-03D5-08D3-97E2AFF9827B}"/>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DDE98335-0C81-756C-CFF1-782EC006001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37" name="TextBox 36">
            <a:extLst>
              <a:ext uri="{FF2B5EF4-FFF2-40B4-BE49-F238E27FC236}">
                <a16:creationId xmlns:a16="http://schemas.microsoft.com/office/drawing/2014/main" id="{F3462490-819B-42AE-A155-7129E6AFA0D4}"/>
              </a:ext>
            </a:extLst>
          </p:cNvPr>
          <p:cNvSpPr txBox="1"/>
          <p:nvPr/>
        </p:nvSpPr>
        <p:spPr>
          <a:xfrm>
            <a:off x="393917" y="1616660"/>
            <a:ext cx="11137148" cy="876394"/>
          </a:xfrm>
          <a:prstGeom prst="rect">
            <a:avLst/>
          </a:prstGeom>
          <a:noFill/>
        </p:spPr>
        <p:txBody>
          <a:bodyPr wrap="square" rtlCol="0">
            <a:spAutoFit/>
          </a:bodyPr>
          <a:lstStyle/>
          <a:p>
            <a:pPr marL="285750" lvl="1" indent="-285750" algn="l" rtl="0">
              <a:lnSpc>
                <a:spcPct val="150000"/>
              </a:lnSpc>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Tạo video truyền thông, quảng bá sản phẩm, CSKH</a:t>
            </a:r>
          </a:p>
          <a:p>
            <a:pPr marL="285750" lvl="1" indent="-285750" algn="l" rtl="0">
              <a:lnSpc>
                <a:spcPct val="150000"/>
              </a:lnSpc>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Tạo bài viết, sinh ảnh, nhạc và slide theo mô tả dạng text (command)</a:t>
            </a:r>
          </a:p>
        </p:txBody>
      </p:sp>
      <p:sp>
        <p:nvSpPr>
          <p:cNvPr id="44" name="TextBox 43">
            <a:extLst>
              <a:ext uri="{FF2B5EF4-FFF2-40B4-BE49-F238E27FC236}">
                <a16:creationId xmlns:a16="http://schemas.microsoft.com/office/drawing/2014/main" id="{14FE067F-C5EC-48FB-9B06-AEA952F37C3E}"/>
              </a:ext>
            </a:extLst>
          </p:cNvPr>
          <p:cNvSpPr txBox="1"/>
          <p:nvPr/>
        </p:nvSpPr>
        <p:spPr>
          <a:xfrm>
            <a:off x="393917" y="1204666"/>
            <a:ext cx="4351439" cy="369332"/>
          </a:xfrm>
          <a:prstGeom prst="rect">
            <a:avLst/>
          </a:prstGeom>
          <a:noFill/>
        </p:spPr>
        <p:txBody>
          <a:bodyPr wrap="square" rtlCol="0">
            <a:spAutoFit/>
          </a:bodyPr>
          <a:lstStyle/>
          <a:p>
            <a:pPr marL="0" lvl="1" algn="just" rtl="0">
              <a:spcBef>
                <a:spcPts val="0"/>
              </a:spcBef>
              <a:spcAft>
                <a:spcPts val="0"/>
              </a:spcAft>
              <a:buSzPts val="1800"/>
            </a:pPr>
            <a:r>
              <a:rPr lang="en-US" b="1" dirty="0" err="1">
                <a:solidFill>
                  <a:srgbClr val="E91B34"/>
                </a:solidFill>
                <a:latin typeface="PF BeauSans Pro" panose="02000500000000020004" pitchFamily="2" charset="0"/>
              </a:rPr>
              <a:t>Tính</a:t>
            </a:r>
            <a:r>
              <a:rPr lang="en-US" b="1" dirty="0">
                <a:solidFill>
                  <a:srgbClr val="E91B34"/>
                </a:solidFill>
                <a:latin typeface="PF BeauSans Pro" panose="02000500000000020004" pitchFamily="2" charset="0"/>
              </a:rPr>
              <a:t> </a:t>
            </a:r>
            <a:r>
              <a:rPr lang="en-US" b="1" dirty="0" err="1">
                <a:solidFill>
                  <a:srgbClr val="E91B34"/>
                </a:solidFill>
                <a:latin typeface="PF BeauSans Pro" panose="02000500000000020004" pitchFamily="2" charset="0"/>
              </a:rPr>
              <a:t>năng</a:t>
            </a:r>
            <a:r>
              <a:rPr lang="en-US" sz="1800" b="1" dirty="0">
                <a:solidFill>
                  <a:srgbClr val="E91B34"/>
                </a:solidFill>
                <a:latin typeface="PF BeauSans Pro" panose="02000500000000020004" pitchFamily="2" charset="0"/>
              </a:rPr>
              <a:t>:</a:t>
            </a:r>
            <a:endParaRPr lang="vi-VN" sz="1800" b="1" dirty="0">
              <a:solidFill>
                <a:srgbClr val="E91B34"/>
              </a:solidFill>
              <a:latin typeface="PF BeauSans Pro" panose="02000500000000020004" pitchFamily="2" charset="0"/>
            </a:endParaRPr>
          </a:p>
        </p:txBody>
      </p:sp>
      <p:graphicFrame>
        <p:nvGraphicFramePr>
          <p:cNvPr id="25" name="Table 4">
            <a:extLst>
              <a:ext uri="{FF2B5EF4-FFF2-40B4-BE49-F238E27FC236}">
                <a16:creationId xmlns:a16="http://schemas.microsoft.com/office/drawing/2014/main" id="{4D58D672-717B-4479-8696-9DD31A5FA230}"/>
              </a:ext>
            </a:extLst>
          </p:cNvPr>
          <p:cNvGraphicFramePr>
            <a:graphicFrameLocks noGrp="1"/>
          </p:cNvGraphicFramePr>
          <p:nvPr>
            <p:extLst>
              <p:ext uri="{D42A27DB-BD31-4B8C-83A1-F6EECF244321}">
                <p14:modId xmlns:p14="http://schemas.microsoft.com/office/powerpoint/2010/main" val="3215239447"/>
              </p:ext>
            </p:extLst>
          </p:nvPr>
        </p:nvGraphicFramePr>
        <p:xfrm>
          <a:off x="519764" y="2678192"/>
          <a:ext cx="11011300" cy="3363897"/>
        </p:xfrm>
        <a:graphic>
          <a:graphicData uri="http://schemas.openxmlformats.org/drawingml/2006/table">
            <a:tbl>
              <a:tblPr firstRow="1" bandRow="1">
                <a:tableStyleId>{5C22544A-7EE6-4342-B048-85BDC9FD1C3A}</a:tableStyleId>
              </a:tblPr>
              <a:tblGrid>
                <a:gridCol w="1212783">
                  <a:extLst>
                    <a:ext uri="{9D8B030D-6E8A-4147-A177-3AD203B41FA5}">
                      <a16:colId xmlns:a16="http://schemas.microsoft.com/office/drawing/2014/main" val="1789346352"/>
                    </a:ext>
                  </a:extLst>
                </a:gridCol>
                <a:gridCol w="2204186">
                  <a:extLst>
                    <a:ext uri="{9D8B030D-6E8A-4147-A177-3AD203B41FA5}">
                      <a16:colId xmlns:a16="http://schemas.microsoft.com/office/drawing/2014/main" val="2623302553"/>
                    </a:ext>
                  </a:extLst>
                </a:gridCol>
                <a:gridCol w="2069431">
                  <a:extLst>
                    <a:ext uri="{9D8B030D-6E8A-4147-A177-3AD203B41FA5}">
                      <a16:colId xmlns:a16="http://schemas.microsoft.com/office/drawing/2014/main" val="2180679147"/>
                    </a:ext>
                  </a:extLst>
                </a:gridCol>
                <a:gridCol w="5524900">
                  <a:extLst>
                    <a:ext uri="{9D8B030D-6E8A-4147-A177-3AD203B41FA5}">
                      <a16:colId xmlns:a16="http://schemas.microsoft.com/office/drawing/2014/main" val="1320028950"/>
                    </a:ext>
                  </a:extLst>
                </a:gridCol>
              </a:tblGrid>
              <a:tr h="722327">
                <a:tc>
                  <a:txBody>
                    <a:bodyPr/>
                    <a:lstStyle/>
                    <a:p>
                      <a:pPr algn="ctr"/>
                      <a:r>
                        <a:rPr lang="en-US" sz="1600" dirty="0" err="1">
                          <a:latin typeface="FS Magistral Bold" panose="020B0804030204080304" pitchFamily="34" charset="0"/>
                        </a:rPr>
                        <a:t>Cấp</a:t>
                      </a:r>
                      <a:r>
                        <a:rPr lang="en-US" sz="1600" dirty="0">
                          <a:latin typeface="FS Magistral Bold" panose="020B0804030204080304" pitchFamily="34" charset="0"/>
                        </a:rPr>
                        <a:t> </a:t>
                      </a:r>
                      <a:r>
                        <a:rPr lang="en-US" sz="1600" dirty="0" err="1">
                          <a:latin typeface="FS Magistral Bold" panose="020B0804030204080304" pitchFamily="34" charset="0"/>
                        </a:rPr>
                        <a:t>độ</a:t>
                      </a:r>
                      <a:endParaRPr lang="en-US" sz="16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a:latin typeface="FS Magistral Bold" panose="020B0804030204080304" pitchFamily="34" charset="0"/>
                        </a:rPr>
                        <a:t>Theo </a:t>
                      </a:r>
                      <a:r>
                        <a:rPr lang="en-US" sz="1600" dirty="0" err="1">
                          <a:latin typeface="FS Magistral Bold" panose="020B0804030204080304" pitchFamily="34" charset="0"/>
                        </a:rPr>
                        <a:t>tháng</a:t>
                      </a:r>
                      <a:r>
                        <a:rPr lang="en-US" sz="1600" dirty="0">
                          <a:latin typeface="FS Magistral Bold" panose="020B0804030204080304" pitchFamily="34" charset="0"/>
                        </a:rPr>
                        <a:t> (VNĐ)</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a:latin typeface="FS Magistral Bold" panose="020B0804030204080304" pitchFamily="34" charset="0"/>
                        </a:rPr>
                        <a:t>Theo </a:t>
                      </a:r>
                      <a:r>
                        <a:rPr lang="en-US" sz="1600" dirty="0" err="1">
                          <a:latin typeface="FS Magistral Bold" panose="020B0804030204080304" pitchFamily="34" charset="0"/>
                        </a:rPr>
                        <a:t>năm</a:t>
                      </a:r>
                      <a:r>
                        <a:rPr lang="en-US" sz="1600" dirty="0">
                          <a:latin typeface="FS Magistral Bold" panose="020B0804030204080304" pitchFamily="34" charset="0"/>
                        </a:rPr>
                        <a:t> (VNĐ)</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err="1">
                          <a:latin typeface="FS Magistral Bold" panose="020B0804030204080304" pitchFamily="34" charset="0"/>
                        </a:rPr>
                        <a:t>Hạn</a:t>
                      </a:r>
                      <a:r>
                        <a:rPr lang="en-US" sz="1600" dirty="0">
                          <a:latin typeface="FS Magistral Bold" panose="020B0804030204080304" pitchFamily="34" charset="0"/>
                        </a:rPr>
                        <a:t> </a:t>
                      </a:r>
                      <a:r>
                        <a:rPr lang="en-US" sz="1600" dirty="0" err="1">
                          <a:latin typeface="FS Magistral Bold" panose="020B0804030204080304" pitchFamily="34" charset="0"/>
                        </a:rPr>
                        <a:t>mức</a:t>
                      </a:r>
                      <a:r>
                        <a:rPr lang="en-US" sz="1600" dirty="0">
                          <a:latin typeface="FS Magistral Bold" panose="020B0804030204080304" pitchFamily="34" charset="0"/>
                        </a:rPr>
                        <a:t> </a:t>
                      </a:r>
                      <a:r>
                        <a:rPr lang="en-US" sz="1600" dirty="0" err="1">
                          <a:latin typeface="FS Magistral Bold" panose="020B0804030204080304" pitchFamily="34" charset="0"/>
                        </a:rPr>
                        <a:t>sử</a:t>
                      </a:r>
                      <a:r>
                        <a:rPr lang="en-US" sz="1600" dirty="0">
                          <a:latin typeface="FS Magistral Bold" panose="020B0804030204080304" pitchFamily="34" charset="0"/>
                        </a:rPr>
                        <a:t> </a:t>
                      </a:r>
                      <a:r>
                        <a:rPr lang="en-US" sz="1600" dirty="0" err="1">
                          <a:latin typeface="FS Magistral Bold" panose="020B0804030204080304" pitchFamily="34" charset="0"/>
                        </a:rPr>
                        <a:t>dụng</a:t>
                      </a:r>
                      <a:endParaRPr lang="en-US" sz="16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2330303233"/>
                  </a:ext>
                </a:extLst>
              </a:tr>
              <a:tr h="814623">
                <a:tc>
                  <a:txBody>
                    <a:bodyPr/>
                    <a:lstStyle/>
                    <a:p>
                      <a:pPr algn="l"/>
                      <a:r>
                        <a:rPr lang="en-US" sz="1600" dirty="0">
                          <a:latin typeface="PF BeauSans Pro" panose="02000500000000020004" pitchFamily="2" charset="0"/>
                        </a:rPr>
                        <a:t>Basic</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3,000,000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28,800,000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600" dirty="0">
                          <a:latin typeface="PF BeauSans Pro" panose="02000500000000020004" pitchFamily="2" charset="0"/>
                        </a:rPr>
                        <a:t>50 phút AI tạo nội dung/tháng, 80 </a:t>
                      </a:r>
                      <a:r>
                        <a:rPr lang="en-US" sz="1600" dirty="0">
                          <a:latin typeface="PF BeauSans Pro" panose="02000500000000020004" pitchFamily="2" charset="0"/>
                        </a:rPr>
                        <a:t>templates</a:t>
                      </a:r>
                      <a:r>
                        <a:rPr lang="vi-VN" sz="1600" dirty="0">
                          <a:latin typeface="PF BeauSans Pro" panose="02000500000000020004" pitchFamily="2" charset="0"/>
                        </a:rPr>
                        <a:t>, 100GB lưu trữ, không giới hạn xuất bản, 2 giọng nói, tối đa 1 người dùng</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1295250637"/>
                  </a:ext>
                </a:extLst>
              </a:tr>
              <a:tr h="814623">
                <a:tc>
                  <a:txBody>
                    <a:bodyPr/>
                    <a:lstStyle/>
                    <a:p>
                      <a:pPr algn="l"/>
                      <a:r>
                        <a:rPr lang="en-US" sz="1600" dirty="0">
                          <a:latin typeface="PF BeauSans Pro" panose="02000500000000020004" pitchFamily="2" charset="0"/>
                        </a:rPr>
                        <a:t>Standard</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PF BeauSans Pro" panose="02000500000000020004" pitchFamily="2" charset="0"/>
                        </a:rPr>
                        <a:t>6,000,000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600" dirty="0">
                          <a:latin typeface="PF BeauSans Pro" panose="02000500000000020004" pitchFamily="2" charset="0"/>
                        </a:rPr>
                        <a:t>57,600,000</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600" dirty="0">
                          <a:latin typeface="PF BeauSans Pro" panose="02000500000000020004" pitchFamily="2" charset="0"/>
                        </a:rPr>
                        <a:t>150 phút AI tạo nội dung/tháng, 200 t</a:t>
                      </a:r>
                      <a:r>
                        <a:rPr lang="en-US" sz="1600" dirty="0" err="1">
                          <a:latin typeface="PF BeauSans Pro" panose="02000500000000020004" pitchFamily="2" charset="0"/>
                        </a:rPr>
                        <a:t>emplates</a:t>
                      </a:r>
                      <a:r>
                        <a:rPr lang="vi-VN" sz="1600" dirty="0">
                          <a:latin typeface="PF BeauSans Pro" panose="02000500000000020004" pitchFamily="2" charset="0"/>
                        </a:rPr>
                        <a:t>, 250GB lưu trữ, không giới hạn xuất bản, 5 giọng nói, tối đa 5 người dùng</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2662086974"/>
                  </a:ext>
                </a:extLst>
              </a:tr>
              <a:tr h="995650">
                <a:tc>
                  <a:txBody>
                    <a:bodyPr/>
                    <a:lstStyle/>
                    <a:p>
                      <a:pPr algn="l"/>
                      <a:r>
                        <a:rPr lang="vi-VN" sz="1600" dirty="0">
                          <a:latin typeface="PF BeauSans Pro" panose="02000500000000020004" pitchFamily="2" charset="0"/>
                        </a:rPr>
                        <a:t>Premium</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PF BeauSans Pro" panose="02000500000000020004" pitchFamily="2" charset="0"/>
                        </a:rPr>
                        <a:t>10,000,000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96,000,000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600" dirty="0">
                          <a:latin typeface="PF BeauSans Pro" panose="02000500000000020004" pitchFamily="2" charset="0"/>
                        </a:rPr>
                        <a:t>Không giới hạn AI tạo nội dung, 500 t</a:t>
                      </a:r>
                      <a:r>
                        <a:rPr lang="en-US" sz="1600" dirty="0" err="1">
                          <a:latin typeface="PF BeauSans Pro" panose="02000500000000020004" pitchFamily="2" charset="0"/>
                        </a:rPr>
                        <a:t>emplates</a:t>
                      </a:r>
                      <a:r>
                        <a:rPr lang="en-US" sz="1600" dirty="0">
                          <a:latin typeface="PF BeauSans Pro" panose="02000500000000020004" pitchFamily="2" charset="0"/>
                        </a:rPr>
                        <a:t>, </a:t>
                      </a:r>
                      <a:r>
                        <a:rPr lang="vi-VN" sz="1600" dirty="0">
                          <a:latin typeface="PF BeauSans Pro" panose="02000500000000020004" pitchFamily="2" charset="0"/>
                        </a:rPr>
                        <a:t>1TB lưu trữ, không giới hạn xuất bản, 10 giọng nói, tối đa 20 người dùng</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3556526916"/>
                  </a:ext>
                </a:extLst>
              </a:tr>
            </a:tbl>
          </a:graphicData>
        </a:graphic>
      </p:graphicFrame>
    </p:spTree>
    <p:extLst>
      <p:ext uri="{BB962C8B-B14F-4D97-AF65-F5344CB8AC3E}">
        <p14:creationId xmlns:p14="http://schemas.microsoft.com/office/powerpoint/2010/main" val="26604852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E362C-276F-E51D-D66B-1A87A14F43F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7A73BED-4834-9861-07B1-4A586A8CCDC7}"/>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5FE2A-4F55-83D4-6D6C-2728992A539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715DB254-1774-679C-034F-3CFBDE3335B8}"/>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2A3A1FAF-BFEC-55AB-C388-5BF0193D04F7}"/>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5164526D-3F2B-340C-74FB-A821E448EF1F}"/>
              </a:ext>
            </a:extLst>
          </p:cNvPr>
          <p:cNvSpPr/>
          <p:nvPr/>
        </p:nvSpPr>
        <p:spPr>
          <a:xfrm>
            <a:off x="-1" y="764453"/>
            <a:ext cx="2942167"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32D7799A-168D-BA82-2ECE-2BA14A754038}"/>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ED1B2F"/>
                </a:solidFill>
                <a:latin typeface="FS Magistral Bold" panose="020B0804030204080304" pitchFamily="34" charset="0"/>
              </a:rPr>
              <a:t>Gói</a:t>
            </a:r>
            <a:r>
              <a:rPr lang="en-US" sz="3200" dirty="0">
                <a:solidFill>
                  <a:srgbClr val="ED1B2F"/>
                </a:solidFill>
                <a:latin typeface="FS Magistral Bold" panose="020B0804030204080304" pitchFamily="34" charset="0"/>
              </a:rPr>
              <a:t> Transformer</a:t>
            </a:r>
          </a:p>
        </p:txBody>
      </p:sp>
      <p:sp>
        <p:nvSpPr>
          <p:cNvPr id="30" name="Rectangle: Rounded Corners 29">
            <a:extLst>
              <a:ext uri="{FF2B5EF4-FFF2-40B4-BE49-F238E27FC236}">
                <a16:creationId xmlns:a16="http://schemas.microsoft.com/office/drawing/2014/main" id="{B508E7F3-D773-95F3-0475-847879CED45F}"/>
              </a:ext>
            </a:extLst>
          </p:cNvPr>
          <p:cNvSpPr/>
          <p:nvPr/>
        </p:nvSpPr>
        <p:spPr>
          <a:xfrm>
            <a:off x="9808849" y="6420778"/>
            <a:ext cx="1896905"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Kịch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bản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triển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khai</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3DEFC517-FA48-03D5-08D3-97E2AFF9827B}"/>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DDE98335-0C81-756C-CFF1-782EC006001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37" name="TextBox 36">
            <a:extLst>
              <a:ext uri="{FF2B5EF4-FFF2-40B4-BE49-F238E27FC236}">
                <a16:creationId xmlns:a16="http://schemas.microsoft.com/office/drawing/2014/main" id="{F3462490-819B-42AE-A155-7129E6AFA0D4}"/>
              </a:ext>
            </a:extLst>
          </p:cNvPr>
          <p:cNvSpPr txBox="1"/>
          <p:nvPr/>
        </p:nvSpPr>
        <p:spPr>
          <a:xfrm>
            <a:off x="393917" y="1616660"/>
            <a:ext cx="5414216" cy="1354217"/>
          </a:xfrm>
          <a:prstGeom prst="rect">
            <a:avLst/>
          </a:prstGeom>
          <a:noFill/>
        </p:spPr>
        <p:txBody>
          <a:bodyPr wrap="square" rtlCol="0">
            <a:spAutoFit/>
          </a:bodyPr>
          <a:lstStyle/>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Phân tích nội dung, cảm xúc, hành vi từ audio/video</a:t>
            </a:r>
            <a:endParaRPr lang="en-US" sz="1800" dirty="0">
              <a:solidFill>
                <a:schemeClr val="dk1"/>
              </a:solidFill>
              <a:latin typeface="PF BeauSans Pro" panose="02000500000000020004" pitchFamily="2" charset="0"/>
            </a:endParaRPr>
          </a:p>
          <a:p>
            <a:pPr marL="0" lvl="1" algn="l" rtl="0">
              <a:spcBef>
                <a:spcPts val="0"/>
              </a:spcBef>
              <a:spcAft>
                <a:spcPts val="0"/>
              </a:spcAft>
              <a:buSzPts val="1800"/>
            </a:pPr>
            <a:endParaRPr lang="vi-VN" sz="500" dirty="0">
              <a:solidFill>
                <a:schemeClr val="dk1"/>
              </a:solidFill>
              <a:latin typeface="PF BeauSans Pro" panose="02000500000000020004" pitchFamily="2" charset="0"/>
            </a:endParaRPr>
          </a:p>
          <a:p>
            <a:pPr marL="285750" lvl="1" indent="-285750" algn="l" rtl="0">
              <a:spcBef>
                <a:spcPts val="0"/>
              </a:spcBef>
              <a:spcAft>
                <a:spcPts val="0"/>
              </a:spcAft>
              <a:buSzPts val="1800"/>
              <a:buFont typeface="Arial" panose="020B0604020202020204" pitchFamily="34" charset="0"/>
              <a:buChar char="•"/>
            </a:pPr>
            <a:r>
              <a:rPr lang="en-US" sz="1800" dirty="0" err="1">
                <a:solidFill>
                  <a:schemeClr val="dk1"/>
                </a:solidFill>
                <a:latin typeface="PF BeauSans Pro" panose="02000500000000020004" pitchFamily="2" charset="0"/>
              </a:rPr>
              <a:t>Chuyển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giọng</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nói</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thành</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văn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bản</a:t>
            </a:r>
            <a:r>
              <a:rPr lang="en-US" sz="1800" dirty="0">
                <a:solidFill>
                  <a:schemeClr val="dk1"/>
                </a:solidFill>
                <a:latin typeface="PF BeauSans Pro" panose="02000500000000020004" pitchFamily="2" charset="0"/>
              </a:rPr>
              <a:t> (speech-to-text)</a:t>
            </a:r>
          </a:p>
          <a:p>
            <a:pPr marL="0" lvl="1" algn="l" rtl="0">
              <a:spcBef>
                <a:spcPts val="0"/>
              </a:spcBef>
              <a:spcAft>
                <a:spcPts val="0"/>
              </a:spcAft>
              <a:buSzPts val="1800"/>
            </a:pPr>
            <a:endParaRPr lang="en-US" sz="500" dirty="0">
              <a:solidFill>
                <a:schemeClr val="dk1"/>
              </a:solidFill>
              <a:latin typeface="PF BeauSans Pro" panose="02000500000000020004" pitchFamily="2" charset="0"/>
            </a:endParaRPr>
          </a:p>
          <a:p>
            <a:pPr marL="285750" lvl="1" indent="-285750">
              <a:buSzPts val="1800"/>
              <a:buFont typeface="Arial" panose="020B0604020202020204" pitchFamily="34" charset="0"/>
              <a:buChar char="•"/>
            </a:pPr>
            <a:r>
              <a:rPr lang="en-US" sz="1800" dirty="0" err="1">
                <a:solidFill>
                  <a:schemeClr val="dk1"/>
                </a:solidFill>
                <a:latin typeface="PF BeauSans Pro" panose="02000500000000020004" pitchFamily="2" charset="0"/>
              </a:rPr>
              <a:t>Chuyển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văn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bản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thành</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giọng</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nói</a:t>
            </a:r>
            <a:r>
              <a:rPr lang="en-US" sz="1800" dirty="0">
                <a:solidFill>
                  <a:schemeClr val="dk1"/>
                </a:solidFill>
                <a:latin typeface="PF BeauSans Pro" panose="02000500000000020004" pitchFamily="2" charset="0"/>
              </a:rPr>
              <a:t> (text-to-speech)</a:t>
            </a:r>
          </a:p>
        </p:txBody>
      </p:sp>
      <p:sp>
        <p:nvSpPr>
          <p:cNvPr id="44" name="TextBox 43">
            <a:extLst>
              <a:ext uri="{FF2B5EF4-FFF2-40B4-BE49-F238E27FC236}">
                <a16:creationId xmlns:a16="http://schemas.microsoft.com/office/drawing/2014/main" id="{14FE067F-C5EC-48FB-9B06-AEA952F37C3E}"/>
              </a:ext>
            </a:extLst>
          </p:cNvPr>
          <p:cNvSpPr txBox="1"/>
          <p:nvPr/>
        </p:nvSpPr>
        <p:spPr>
          <a:xfrm>
            <a:off x="393917" y="1204666"/>
            <a:ext cx="4351439" cy="369332"/>
          </a:xfrm>
          <a:prstGeom prst="rect">
            <a:avLst/>
          </a:prstGeom>
          <a:noFill/>
        </p:spPr>
        <p:txBody>
          <a:bodyPr wrap="square" rtlCol="0">
            <a:spAutoFit/>
          </a:bodyPr>
          <a:lstStyle/>
          <a:p>
            <a:pPr marL="0" lvl="1" algn="just" rtl="0">
              <a:spcBef>
                <a:spcPts val="0"/>
              </a:spcBef>
              <a:spcAft>
                <a:spcPts val="0"/>
              </a:spcAft>
              <a:buSzPts val="1800"/>
            </a:pPr>
            <a:r>
              <a:rPr lang="en-US" b="1" dirty="0" err="1">
                <a:solidFill>
                  <a:srgbClr val="E91B34"/>
                </a:solidFill>
                <a:latin typeface="PF BeauSans Pro" panose="02000500000000020004" pitchFamily="2" charset="0"/>
              </a:rPr>
              <a:t>Tính</a:t>
            </a:r>
            <a:r>
              <a:rPr lang="en-US" b="1" dirty="0">
                <a:solidFill>
                  <a:srgbClr val="E91B34"/>
                </a:solidFill>
                <a:latin typeface="PF BeauSans Pro" panose="02000500000000020004" pitchFamily="2" charset="0"/>
              </a:rPr>
              <a:t> </a:t>
            </a:r>
            <a:r>
              <a:rPr lang="en-US" b="1" dirty="0" err="1">
                <a:solidFill>
                  <a:srgbClr val="E91B34"/>
                </a:solidFill>
                <a:latin typeface="PF BeauSans Pro" panose="02000500000000020004" pitchFamily="2" charset="0"/>
              </a:rPr>
              <a:t>năng</a:t>
            </a:r>
            <a:r>
              <a:rPr lang="en-US" sz="1800" b="1" dirty="0">
                <a:solidFill>
                  <a:srgbClr val="E91B34"/>
                </a:solidFill>
                <a:latin typeface="PF BeauSans Pro" panose="02000500000000020004" pitchFamily="2" charset="0"/>
              </a:rPr>
              <a:t>:</a:t>
            </a:r>
            <a:endParaRPr lang="vi-VN" sz="1800" b="1" dirty="0">
              <a:solidFill>
                <a:srgbClr val="E91B34"/>
              </a:solidFill>
              <a:latin typeface="PF BeauSans Pro" panose="02000500000000020004" pitchFamily="2" charset="0"/>
            </a:endParaRPr>
          </a:p>
        </p:txBody>
      </p:sp>
      <p:graphicFrame>
        <p:nvGraphicFramePr>
          <p:cNvPr id="25" name="Table 4">
            <a:extLst>
              <a:ext uri="{FF2B5EF4-FFF2-40B4-BE49-F238E27FC236}">
                <a16:creationId xmlns:a16="http://schemas.microsoft.com/office/drawing/2014/main" id="{4D58D672-717B-4479-8696-9DD31A5FA230}"/>
              </a:ext>
            </a:extLst>
          </p:cNvPr>
          <p:cNvGraphicFramePr>
            <a:graphicFrameLocks noGrp="1"/>
          </p:cNvGraphicFramePr>
          <p:nvPr>
            <p:extLst>
              <p:ext uri="{D42A27DB-BD31-4B8C-83A1-F6EECF244321}">
                <p14:modId xmlns:p14="http://schemas.microsoft.com/office/powerpoint/2010/main" val="2444426527"/>
              </p:ext>
            </p:extLst>
          </p:nvPr>
        </p:nvGraphicFramePr>
        <p:xfrm>
          <a:off x="516467" y="3369736"/>
          <a:ext cx="11006665" cy="2672296"/>
        </p:xfrm>
        <a:graphic>
          <a:graphicData uri="http://schemas.openxmlformats.org/drawingml/2006/table">
            <a:tbl>
              <a:tblPr firstRow="1" bandRow="1">
                <a:tableStyleId>{5C22544A-7EE6-4342-B048-85BDC9FD1C3A}</a:tableStyleId>
              </a:tblPr>
              <a:tblGrid>
                <a:gridCol w="1212272">
                  <a:extLst>
                    <a:ext uri="{9D8B030D-6E8A-4147-A177-3AD203B41FA5}">
                      <a16:colId xmlns:a16="http://schemas.microsoft.com/office/drawing/2014/main" val="1789346352"/>
                    </a:ext>
                  </a:extLst>
                </a:gridCol>
                <a:gridCol w="2203259">
                  <a:extLst>
                    <a:ext uri="{9D8B030D-6E8A-4147-A177-3AD203B41FA5}">
                      <a16:colId xmlns:a16="http://schemas.microsoft.com/office/drawing/2014/main" val="2623302553"/>
                    </a:ext>
                  </a:extLst>
                </a:gridCol>
                <a:gridCol w="2068559">
                  <a:extLst>
                    <a:ext uri="{9D8B030D-6E8A-4147-A177-3AD203B41FA5}">
                      <a16:colId xmlns:a16="http://schemas.microsoft.com/office/drawing/2014/main" val="2180679147"/>
                    </a:ext>
                  </a:extLst>
                </a:gridCol>
                <a:gridCol w="5522575">
                  <a:extLst>
                    <a:ext uri="{9D8B030D-6E8A-4147-A177-3AD203B41FA5}">
                      <a16:colId xmlns:a16="http://schemas.microsoft.com/office/drawing/2014/main" val="1320028950"/>
                    </a:ext>
                  </a:extLst>
                </a:gridCol>
              </a:tblGrid>
              <a:tr h="595774">
                <a:tc>
                  <a:txBody>
                    <a:bodyPr/>
                    <a:lstStyle/>
                    <a:p>
                      <a:pPr algn="ctr"/>
                      <a:r>
                        <a:rPr lang="en-US" sz="1600" dirty="0" err="1">
                          <a:latin typeface="FS Magistral Bold" panose="020B0804030204080304" pitchFamily="34" charset="0"/>
                        </a:rPr>
                        <a:t>Cấp</a:t>
                      </a:r>
                      <a:r>
                        <a:rPr lang="en-US" sz="1600" dirty="0">
                          <a:latin typeface="FS Magistral Bold" panose="020B0804030204080304" pitchFamily="34" charset="0"/>
                        </a:rPr>
                        <a:t> </a:t>
                      </a:r>
                      <a:r>
                        <a:rPr lang="en-US" sz="1600" dirty="0" err="1">
                          <a:latin typeface="FS Magistral Bold" panose="020B0804030204080304" pitchFamily="34" charset="0"/>
                        </a:rPr>
                        <a:t>độ</a:t>
                      </a:r>
                      <a:endParaRPr lang="en-US" sz="16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a:latin typeface="FS Magistral Bold" panose="020B0804030204080304" pitchFamily="34" charset="0"/>
                        </a:rPr>
                        <a:t>Theo </a:t>
                      </a:r>
                      <a:r>
                        <a:rPr lang="en-US" sz="1600" dirty="0" err="1">
                          <a:latin typeface="FS Magistral Bold" panose="020B0804030204080304" pitchFamily="34" charset="0"/>
                        </a:rPr>
                        <a:t>tháng</a:t>
                      </a:r>
                      <a:r>
                        <a:rPr lang="en-US" sz="1600" dirty="0">
                          <a:latin typeface="FS Magistral Bold" panose="020B0804030204080304" pitchFamily="34" charset="0"/>
                        </a:rPr>
                        <a:t> (VNĐ)</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a:latin typeface="FS Magistral Bold" panose="020B0804030204080304" pitchFamily="34" charset="0"/>
                        </a:rPr>
                        <a:t>Theo </a:t>
                      </a:r>
                      <a:r>
                        <a:rPr lang="en-US" sz="1600" dirty="0" err="1">
                          <a:latin typeface="FS Magistral Bold" panose="020B0804030204080304" pitchFamily="34" charset="0"/>
                        </a:rPr>
                        <a:t>năm</a:t>
                      </a:r>
                      <a:r>
                        <a:rPr lang="en-US" sz="1600" dirty="0">
                          <a:latin typeface="FS Magistral Bold" panose="020B0804030204080304" pitchFamily="34" charset="0"/>
                        </a:rPr>
                        <a:t> (VNĐ)</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err="1">
                          <a:latin typeface="FS Magistral Bold" panose="020B0804030204080304" pitchFamily="34" charset="0"/>
                        </a:rPr>
                        <a:t>Hạn</a:t>
                      </a:r>
                      <a:r>
                        <a:rPr lang="en-US" sz="1600" dirty="0">
                          <a:latin typeface="FS Magistral Bold" panose="020B0804030204080304" pitchFamily="34" charset="0"/>
                        </a:rPr>
                        <a:t> </a:t>
                      </a:r>
                      <a:r>
                        <a:rPr lang="en-US" sz="1600" dirty="0" err="1">
                          <a:latin typeface="FS Magistral Bold" panose="020B0804030204080304" pitchFamily="34" charset="0"/>
                        </a:rPr>
                        <a:t>mức</a:t>
                      </a:r>
                      <a:r>
                        <a:rPr lang="en-US" sz="1600" dirty="0">
                          <a:latin typeface="FS Magistral Bold" panose="020B0804030204080304" pitchFamily="34" charset="0"/>
                        </a:rPr>
                        <a:t> </a:t>
                      </a:r>
                      <a:r>
                        <a:rPr lang="en-US" sz="1600" dirty="0" err="1">
                          <a:latin typeface="FS Magistral Bold" panose="020B0804030204080304" pitchFamily="34" charset="0"/>
                        </a:rPr>
                        <a:t>sử</a:t>
                      </a:r>
                      <a:r>
                        <a:rPr lang="en-US" sz="1600" dirty="0">
                          <a:latin typeface="FS Magistral Bold" panose="020B0804030204080304" pitchFamily="34" charset="0"/>
                        </a:rPr>
                        <a:t> </a:t>
                      </a:r>
                      <a:r>
                        <a:rPr lang="en-US" sz="1600" dirty="0" err="1">
                          <a:latin typeface="FS Magistral Bold" panose="020B0804030204080304" pitchFamily="34" charset="0"/>
                        </a:rPr>
                        <a:t>dụng</a:t>
                      </a:r>
                      <a:endParaRPr lang="en-US" sz="16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2330303233"/>
                  </a:ext>
                </a:extLst>
              </a:tr>
              <a:tr h="583412">
                <a:tc>
                  <a:txBody>
                    <a:bodyPr/>
                    <a:lstStyle/>
                    <a:p>
                      <a:pPr algn="l"/>
                      <a:r>
                        <a:rPr lang="en-US" sz="1600" dirty="0">
                          <a:latin typeface="PF BeauSans Pro" panose="02000500000000020004" pitchFamily="2" charset="0"/>
                        </a:rPr>
                        <a:t>Basic</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3,000,000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28,800,000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600" dirty="0">
                          <a:latin typeface="PF BeauSans Pro" panose="02000500000000020004" pitchFamily="2" charset="0"/>
                        </a:rPr>
                        <a:t>50 phút phân tích audio/video/tháng, tối đa 100 tệp văn bản, </a:t>
                      </a:r>
                      <a:r>
                        <a:rPr lang="en-US" sz="1600" dirty="0">
                          <a:latin typeface="PF BeauSans Pro" panose="02000500000000020004" pitchFamily="2" charset="0"/>
                        </a:rPr>
                        <a:t>100</a:t>
                      </a:r>
                      <a:r>
                        <a:rPr lang="vi-VN" sz="1600" dirty="0">
                          <a:latin typeface="PF BeauSans Pro" panose="02000500000000020004" pitchFamily="2" charset="0"/>
                        </a:rPr>
                        <a:t>GB lưu trữ, 1 người dùng</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1295250637"/>
                  </a:ext>
                </a:extLst>
              </a:tr>
              <a:tr h="671900">
                <a:tc>
                  <a:txBody>
                    <a:bodyPr/>
                    <a:lstStyle/>
                    <a:p>
                      <a:pPr algn="l"/>
                      <a:r>
                        <a:rPr lang="en-US" sz="1600" dirty="0">
                          <a:latin typeface="PF BeauSans Pro" panose="02000500000000020004" pitchFamily="2" charset="0"/>
                        </a:rPr>
                        <a:t>Standard</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PF BeauSans Pro" panose="02000500000000020004" pitchFamily="2" charset="0"/>
                        </a:rPr>
                        <a:t>6,000,000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600" dirty="0">
                          <a:latin typeface="PF BeauSans Pro" panose="02000500000000020004" pitchFamily="2" charset="0"/>
                        </a:rPr>
                        <a:t>57,600,000</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600" dirty="0">
                          <a:latin typeface="PF BeauSans Pro" panose="02000500000000020004" pitchFamily="2" charset="0"/>
                        </a:rPr>
                        <a:t>150 phút phân tích audio/video/tháng, tối đa 300 tệp văn bản, 250GB lưu trữ, tối đa 5 người dùng</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2662086974"/>
                  </a:ext>
                </a:extLst>
              </a:tr>
              <a:tr h="821210">
                <a:tc>
                  <a:txBody>
                    <a:bodyPr/>
                    <a:lstStyle/>
                    <a:p>
                      <a:pPr algn="l"/>
                      <a:r>
                        <a:rPr lang="vi-VN" sz="1600" dirty="0">
                          <a:latin typeface="PF BeauSans Pro" panose="02000500000000020004" pitchFamily="2" charset="0"/>
                        </a:rPr>
                        <a:t>Premium</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PF BeauSans Pro" panose="02000500000000020004" pitchFamily="2" charset="0"/>
                        </a:rPr>
                        <a:t>10,000,000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96,000,000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600" dirty="0">
                          <a:latin typeface="PF BeauSans Pro" panose="02000500000000020004" pitchFamily="2" charset="0"/>
                        </a:rPr>
                        <a:t>Không giới hạn phân tích audio/video và tệp văn bản, 1TB lưu trữ, hỗ trợ báo cáo chi tiết, tối đa 20 người dùng</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3556526916"/>
                  </a:ext>
                </a:extLst>
              </a:tr>
            </a:tbl>
          </a:graphicData>
        </a:graphic>
      </p:graphicFrame>
      <p:sp>
        <p:nvSpPr>
          <p:cNvPr id="16" name="TextBox 15">
            <a:extLst>
              <a:ext uri="{FF2B5EF4-FFF2-40B4-BE49-F238E27FC236}">
                <a16:creationId xmlns:a16="http://schemas.microsoft.com/office/drawing/2014/main" id="{991C09F9-9FA0-4EF9-A113-593E00B7AB4E}"/>
              </a:ext>
            </a:extLst>
          </p:cNvPr>
          <p:cNvSpPr txBox="1"/>
          <p:nvPr/>
        </p:nvSpPr>
        <p:spPr>
          <a:xfrm>
            <a:off x="6141629" y="1605855"/>
            <a:ext cx="5936340" cy="1631216"/>
          </a:xfrm>
          <a:prstGeom prst="rect">
            <a:avLst/>
          </a:prstGeom>
          <a:noFill/>
        </p:spPr>
        <p:txBody>
          <a:bodyPr wrap="square" rtlCol="0">
            <a:spAutoFit/>
          </a:bodyPr>
          <a:lstStyle/>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Dịch nội dung video, chuyển đổi giọng nói kết hợp khẩu hình miệng</a:t>
            </a:r>
            <a:endParaRPr lang="en-US" sz="1800" dirty="0">
              <a:solidFill>
                <a:schemeClr val="dk1"/>
              </a:solidFill>
              <a:latin typeface="PF BeauSans Pro" panose="02000500000000020004" pitchFamily="2" charset="0"/>
            </a:endParaRPr>
          </a:p>
          <a:p>
            <a:pPr marL="0" lvl="1" algn="l" rtl="0">
              <a:spcBef>
                <a:spcPts val="0"/>
              </a:spcBef>
              <a:spcAft>
                <a:spcPts val="0"/>
              </a:spcAft>
              <a:buSzPts val="1800"/>
            </a:pPr>
            <a:endParaRPr lang="vi-VN" sz="500" dirty="0">
              <a:solidFill>
                <a:schemeClr val="dk1"/>
              </a:solidFill>
              <a:latin typeface="PF BeauSans Pro" panose="02000500000000020004" pitchFamily="2" charset="0"/>
            </a:endParaRPr>
          </a:p>
          <a:p>
            <a:pPr marL="285750" lvl="1" indent="-285750" algn="l" rtl="0">
              <a:spcBef>
                <a:spcPts val="0"/>
              </a:spcBef>
              <a:spcAft>
                <a:spcPts val="0"/>
              </a:spcAft>
              <a:buSzPts val="1800"/>
              <a:buFont typeface="Arial" panose="020B0604020202020204" pitchFamily="34" charset="0"/>
              <a:buChar char="•"/>
            </a:pPr>
            <a:r>
              <a:rPr lang="en-US" sz="1800" dirty="0" err="1">
                <a:solidFill>
                  <a:schemeClr val="dk1"/>
                </a:solidFill>
                <a:latin typeface="PF BeauSans Pro" panose="02000500000000020004" pitchFamily="2" charset="0"/>
              </a:rPr>
              <a:t>Tóm</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tắt</a:t>
            </a:r>
            <a:r>
              <a:rPr lang="en-US" sz="1800" dirty="0">
                <a:solidFill>
                  <a:schemeClr val="dk1"/>
                </a:solidFill>
                <a:latin typeface="PF BeauSans Pro" panose="02000500000000020004" pitchFamily="2" charset="0"/>
              </a:rPr>
              <a:t>, highlight video, </a:t>
            </a:r>
            <a:r>
              <a:rPr lang="en-US" sz="1800" dirty="0" err="1">
                <a:solidFill>
                  <a:schemeClr val="dk1"/>
                </a:solidFill>
                <a:latin typeface="PF BeauSans Pro" panose="02000500000000020004" pitchFamily="2" charset="0"/>
              </a:rPr>
              <a:t>phim</a:t>
            </a:r>
            <a:endParaRPr lang="en-US" sz="1800" dirty="0">
              <a:solidFill>
                <a:schemeClr val="dk1"/>
              </a:solidFill>
              <a:latin typeface="PF BeauSans Pro" panose="02000500000000020004" pitchFamily="2" charset="0"/>
            </a:endParaRPr>
          </a:p>
          <a:p>
            <a:pPr marL="0" lvl="1" algn="l" rtl="0">
              <a:spcBef>
                <a:spcPts val="0"/>
              </a:spcBef>
              <a:spcAft>
                <a:spcPts val="0"/>
              </a:spcAft>
              <a:buSzPts val="1800"/>
            </a:pPr>
            <a:endParaRPr lang="en-US" sz="500" dirty="0">
              <a:solidFill>
                <a:schemeClr val="dk1"/>
              </a:solidFill>
              <a:latin typeface="PF BeauSans Pro" panose="02000500000000020004" pitchFamily="2" charset="0"/>
            </a:endParaRPr>
          </a:p>
          <a:p>
            <a:pPr marL="285750" lvl="1" indent="-285750">
              <a:buSzPts val="1800"/>
              <a:buFont typeface="Arial" panose="020B0604020202020204" pitchFamily="34" charset="0"/>
              <a:buChar char="•"/>
            </a:pPr>
            <a:r>
              <a:rPr lang="en-US" sz="1800" dirty="0" err="1">
                <a:solidFill>
                  <a:schemeClr val="dk1"/>
                </a:solidFill>
                <a:latin typeface="PF BeauSans Pro" panose="02000500000000020004" pitchFamily="2" charset="0"/>
              </a:rPr>
              <a:t>Trích</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xuất</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và</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phân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tích</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văn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bản</a:t>
            </a:r>
            <a:r>
              <a:rPr lang="en-US" sz="1800" dirty="0">
                <a:solidFill>
                  <a:schemeClr val="dk1"/>
                </a:solidFill>
                <a:latin typeface="PF BeauSans Pro" panose="02000500000000020004" pitchFamily="2" charset="0"/>
              </a:rPr>
              <a:t> (OCR, </a:t>
            </a:r>
            <a:r>
              <a:rPr lang="en-US" sz="1800" dirty="0" err="1">
                <a:solidFill>
                  <a:schemeClr val="dk1"/>
                </a:solidFill>
                <a:latin typeface="PF BeauSans Pro" panose="02000500000000020004" pitchFamily="2" charset="0"/>
              </a:rPr>
              <a:t>tóm</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tắt</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hỏi</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đáp</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phân</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tích</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báo</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cáo</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tài</a:t>
            </a:r>
            <a:r>
              <a:rPr lang="en-US" sz="1800" dirty="0">
                <a:solidFill>
                  <a:schemeClr val="dk1"/>
                </a:solidFill>
                <a:latin typeface="PF BeauSans Pro" panose="02000500000000020004" pitchFamily="2" charset="0"/>
              </a:rPr>
              <a:t> </a:t>
            </a:r>
            <a:r>
              <a:rPr lang="en-US" sz="1800" dirty="0" err="1">
                <a:solidFill>
                  <a:schemeClr val="dk1"/>
                </a:solidFill>
                <a:latin typeface="PF BeauSans Pro" panose="02000500000000020004" pitchFamily="2" charset="0"/>
              </a:rPr>
              <a:t>chính</a:t>
            </a:r>
            <a:r>
              <a:rPr lang="en-US" sz="1800" dirty="0">
                <a:solidFill>
                  <a:schemeClr val="dk1"/>
                </a:solidFill>
                <a:latin typeface="PF BeauSans Pro" panose="02000500000000020004" pitchFamily="2" charset="0"/>
              </a:rPr>
              <a:t>)</a:t>
            </a:r>
          </a:p>
        </p:txBody>
      </p:sp>
    </p:spTree>
    <p:extLst>
      <p:ext uri="{BB962C8B-B14F-4D97-AF65-F5344CB8AC3E}">
        <p14:creationId xmlns:p14="http://schemas.microsoft.com/office/powerpoint/2010/main" val="24685655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E362C-276F-E51D-D66B-1A87A14F43F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7A73BED-4834-9861-07B1-4A586A8CCDC7}"/>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5FE2A-4F55-83D4-6D6C-2728992A539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715DB254-1774-679C-034F-3CFBDE3335B8}"/>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2A3A1FAF-BFEC-55AB-C388-5BF0193D04F7}"/>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5164526D-3F2B-340C-74FB-A821E448EF1F}"/>
              </a:ext>
            </a:extLst>
          </p:cNvPr>
          <p:cNvSpPr/>
          <p:nvPr/>
        </p:nvSpPr>
        <p:spPr>
          <a:xfrm>
            <a:off x="0" y="764453"/>
            <a:ext cx="1766888"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32D7799A-168D-BA82-2ECE-2BA14A754038}"/>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ED1B2F"/>
                </a:solidFill>
                <a:latin typeface="FS Magistral Bold" panose="020B0804030204080304" pitchFamily="34" charset="0"/>
              </a:rPr>
              <a:t>Gói</a:t>
            </a:r>
            <a:r>
              <a:rPr lang="en-US" sz="3200" dirty="0">
                <a:solidFill>
                  <a:srgbClr val="ED1B2F"/>
                </a:solidFill>
                <a:latin typeface="FS Magistral Bold" panose="020B0804030204080304" pitchFamily="34" charset="0"/>
              </a:rPr>
              <a:t> Editor</a:t>
            </a:r>
          </a:p>
        </p:txBody>
      </p:sp>
      <p:sp>
        <p:nvSpPr>
          <p:cNvPr id="30" name="Rectangle: Rounded Corners 29">
            <a:extLst>
              <a:ext uri="{FF2B5EF4-FFF2-40B4-BE49-F238E27FC236}">
                <a16:creationId xmlns:a16="http://schemas.microsoft.com/office/drawing/2014/main" id="{B508E7F3-D773-95F3-0475-847879CED45F}"/>
              </a:ext>
            </a:extLst>
          </p:cNvPr>
          <p:cNvSpPr/>
          <p:nvPr/>
        </p:nvSpPr>
        <p:spPr>
          <a:xfrm>
            <a:off x="9808849" y="6420778"/>
            <a:ext cx="1896905"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Kịch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bản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triển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khai</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3DEFC517-FA48-03D5-08D3-97E2AFF9827B}"/>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DDE98335-0C81-756C-CFF1-782EC006001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37" name="TextBox 36">
            <a:extLst>
              <a:ext uri="{FF2B5EF4-FFF2-40B4-BE49-F238E27FC236}">
                <a16:creationId xmlns:a16="http://schemas.microsoft.com/office/drawing/2014/main" id="{F3462490-819B-42AE-A155-7129E6AFA0D4}"/>
              </a:ext>
            </a:extLst>
          </p:cNvPr>
          <p:cNvSpPr txBox="1"/>
          <p:nvPr/>
        </p:nvSpPr>
        <p:spPr>
          <a:xfrm>
            <a:off x="393917" y="1616660"/>
            <a:ext cx="11137148" cy="1289264"/>
          </a:xfrm>
          <a:prstGeom prst="rect">
            <a:avLst/>
          </a:prstGeom>
          <a:noFill/>
        </p:spPr>
        <p:txBody>
          <a:bodyPr wrap="square" rtlCol="0">
            <a:spAutoFit/>
          </a:bodyPr>
          <a:lstStyle/>
          <a:p>
            <a:pPr marL="285750" lvl="1" indent="-285750" algn="l" rtl="0">
              <a:lnSpc>
                <a:spcPct val="150000"/>
              </a:lnSpc>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Chỉnh sửa âm nhạc, giọng nói, voice-over và video</a:t>
            </a:r>
          </a:p>
          <a:p>
            <a:pPr marL="285750" lvl="1" indent="-285750" algn="l" rtl="0">
              <a:lnSpc>
                <a:spcPct val="150000"/>
              </a:lnSpc>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Tạo video custom, hình ảnh, giọng nói, nội dung cá nhân hóa</a:t>
            </a:r>
            <a:endParaRPr lang="en-US" sz="1800" dirty="0">
              <a:solidFill>
                <a:schemeClr val="dk1"/>
              </a:solidFill>
              <a:latin typeface="PF BeauSans Pro" panose="02000500000000020004" pitchFamily="2" charset="0"/>
            </a:endParaRPr>
          </a:p>
          <a:p>
            <a:pPr marL="285750" lvl="1" indent="-285750">
              <a:lnSpc>
                <a:spcPct val="150000"/>
              </a:lnSpc>
              <a:buSzPts val="1800"/>
              <a:buFont typeface="Arial" panose="020B0604020202020204" pitchFamily="34" charset="0"/>
              <a:buChar char="•"/>
            </a:pPr>
            <a:r>
              <a:rPr lang="vi-VN" sz="1800" dirty="0">
                <a:solidFill>
                  <a:schemeClr val="dk1"/>
                </a:solidFill>
                <a:latin typeface="PF BeauSans Pro" panose="02000500000000020004" pitchFamily="2" charset="0"/>
              </a:rPr>
              <a:t>Thêm, sửa, xóa đối tượng trong hình ảnh/video</a:t>
            </a:r>
          </a:p>
        </p:txBody>
      </p:sp>
      <p:sp>
        <p:nvSpPr>
          <p:cNvPr id="44" name="TextBox 43">
            <a:extLst>
              <a:ext uri="{FF2B5EF4-FFF2-40B4-BE49-F238E27FC236}">
                <a16:creationId xmlns:a16="http://schemas.microsoft.com/office/drawing/2014/main" id="{14FE067F-C5EC-48FB-9B06-AEA952F37C3E}"/>
              </a:ext>
            </a:extLst>
          </p:cNvPr>
          <p:cNvSpPr txBox="1"/>
          <p:nvPr/>
        </p:nvSpPr>
        <p:spPr>
          <a:xfrm>
            <a:off x="393917" y="1204666"/>
            <a:ext cx="4351439" cy="369332"/>
          </a:xfrm>
          <a:prstGeom prst="rect">
            <a:avLst/>
          </a:prstGeom>
          <a:noFill/>
        </p:spPr>
        <p:txBody>
          <a:bodyPr wrap="square" rtlCol="0">
            <a:spAutoFit/>
          </a:bodyPr>
          <a:lstStyle/>
          <a:p>
            <a:pPr marL="0" lvl="1" algn="just" rtl="0">
              <a:spcBef>
                <a:spcPts val="0"/>
              </a:spcBef>
              <a:spcAft>
                <a:spcPts val="0"/>
              </a:spcAft>
              <a:buSzPts val="1800"/>
            </a:pPr>
            <a:r>
              <a:rPr lang="en-US" b="1" dirty="0" err="1">
                <a:solidFill>
                  <a:srgbClr val="E91B34"/>
                </a:solidFill>
                <a:latin typeface="PF BeauSans Pro" panose="02000500000000020004" pitchFamily="2" charset="0"/>
              </a:rPr>
              <a:t>Tính</a:t>
            </a:r>
            <a:r>
              <a:rPr lang="en-US" b="1" dirty="0">
                <a:solidFill>
                  <a:srgbClr val="E91B34"/>
                </a:solidFill>
                <a:latin typeface="PF BeauSans Pro" panose="02000500000000020004" pitchFamily="2" charset="0"/>
              </a:rPr>
              <a:t> </a:t>
            </a:r>
            <a:r>
              <a:rPr lang="en-US" b="1" dirty="0" err="1">
                <a:solidFill>
                  <a:srgbClr val="E91B34"/>
                </a:solidFill>
                <a:latin typeface="PF BeauSans Pro" panose="02000500000000020004" pitchFamily="2" charset="0"/>
              </a:rPr>
              <a:t>năng</a:t>
            </a:r>
            <a:r>
              <a:rPr lang="en-US" sz="1800" b="1" dirty="0">
                <a:solidFill>
                  <a:srgbClr val="E91B34"/>
                </a:solidFill>
                <a:latin typeface="PF BeauSans Pro" panose="02000500000000020004" pitchFamily="2" charset="0"/>
              </a:rPr>
              <a:t>:</a:t>
            </a:r>
            <a:endParaRPr lang="vi-VN" sz="1800" b="1" dirty="0">
              <a:solidFill>
                <a:srgbClr val="E91B34"/>
              </a:solidFill>
              <a:latin typeface="PF BeauSans Pro" panose="02000500000000020004" pitchFamily="2" charset="0"/>
            </a:endParaRPr>
          </a:p>
        </p:txBody>
      </p:sp>
      <p:graphicFrame>
        <p:nvGraphicFramePr>
          <p:cNvPr id="25" name="Table 4">
            <a:extLst>
              <a:ext uri="{FF2B5EF4-FFF2-40B4-BE49-F238E27FC236}">
                <a16:creationId xmlns:a16="http://schemas.microsoft.com/office/drawing/2014/main" id="{4D58D672-717B-4479-8696-9DD31A5FA230}"/>
              </a:ext>
            </a:extLst>
          </p:cNvPr>
          <p:cNvGraphicFramePr>
            <a:graphicFrameLocks noGrp="1"/>
          </p:cNvGraphicFramePr>
          <p:nvPr>
            <p:extLst>
              <p:ext uri="{D42A27DB-BD31-4B8C-83A1-F6EECF244321}">
                <p14:modId xmlns:p14="http://schemas.microsoft.com/office/powerpoint/2010/main" val="4282243030"/>
              </p:ext>
            </p:extLst>
          </p:nvPr>
        </p:nvGraphicFramePr>
        <p:xfrm>
          <a:off x="501806" y="3061012"/>
          <a:ext cx="11006254" cy="3027556"/>
        </p:xfrm>
        <a:graphic>
          <a:graphicData uri="http://schemas.openxmlformats.org/drawingml/2006/table">
            <a:tbl>
              <a:tblPr firstRow="1" bandRow="1">
                <a:tableStyleId>{5C22544A-7EE6-4342-B048-85BDC9FD1C3A}</a:tableStyleId>
              </a:tblPr>
              <a:tblGrid>
                <a:gridCol w="1212227">
                  <a:extLst>
                    <a:ext uri="{9D8B030D-6E8A-4147-A177-3AD203B41FA5}">
                      <a16:colId xmlns:a16="http://schemas.microsoft.com/office/drawing/2014/main" val="1789346352"/>
                    </a:ext>
                  </a:extLst>
                </a:gridCol>
                <a:gridCol w="2203175">
                  <a:extLst>
                    <a:ext uri="{9D8B030D-6E8A-4147-A177-3AD203B41FA5}">
                      <a16:colId xmlns:a16="http://schemas.microsoft.com/office/drawing/2014/main" val="2623302553"/>
                    </a:ext>
                  </a:extLst>
                </a:gridCol>
                <a:gridCol w="2068483">
                  <a:extLst>
                    <a:ext uri="{9D8B030D-6E8A-4147-A177-3AD203B41FA5}">
                      <a16:colId xmlns:a16="http://schemas.microsoft.com/office/drawing/2014/main" val="2180679147"/>
                    </a:ext>
                  </a:extLst>
                </a:gridCol>
                <a:gridCol w="5522369">
                  <a:extLst>
                    <a:ext uri="{9D8B030D-6E8A-4147-A177-3AD203B41FA5}">
                      <a16:colId xmlns:a16="http://schemas.microsoft.com/office/drawing/2014/main" val="1320028950"/>
                    </a:ext>
                  </a:extLst>
                </a:gridCol>
              </a:tblGrid>
              <a:tr h="592362">
                <a:tc>
                  <a:txBody>
                    <a:bodyPr/>
                    <a:lstStyle/>
                    <a:p>
                      <a:pPr algn="ctr"/>
                      <a:r>
                        <a:rPr lang="en-US" sz="1600" dirty="0" err="1">
                          <a:latin typeface="FS Magistral Bold" panose="020B0804030204080304" pitchFamily="34" charset="0"/>
                        </a:rPr>
                        <a:t>Cấp</a:t>
                      </a:r>
                      <a:r>
                        <a:rPr lang="en-US" sz="1600" dirty="0">
                          <a:latin typeface="FS Magistral Bold" panose="020B0804030204080304" pitchFamily="34" charset="0"/>
                        </a:rPr>
                        <a:t> </a:t>
                      </a:r>
                      <a:r>
                        <a:rPr lang="en-US" sz="1600" dirty="0" err="1">
                          <a:latin typeface="FS Magistral Bold" panose="020B0804030204080304" pitchFamily="34" charset="0"/>
                        </a:rPr>
                        <a:t>độ</a:t>
                      </a:r>
                      <a:endParaRPr lang="en-US" sz="16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a:latin typeface="FS Magistral Bold" panose="020B0804030204080304" pitchFamily="34" charset="0"/>
                        </a:rPr>
                        <a:t>Theo </a:t>
                      </a:r>
                      <a:r>
                        <a:rPr lang="en-US" sz="1600" dirty="0" err="1">
                          <a:latin typeface="FS Magistral Bold" panose="020B0804030204080304" pitchFamily="34" charset="0"/>
                        </a:rPr>
                        <a:t>tháng</a:t>
                      </a:r>
                      <a:r>
                        <a:rPr lang="en-US" sz="1600" dirty="0">
                          <a:latin typeface="FS Magistral Bold" panose="020B0804030204080304" pitchFamily="34" charset="0"/>
                        </a:rPr>
                        <a:t> (VNĐ)</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a:latin typeface="FS Magistral Bold" panose="020B0804030204080304" pitchFamily="34" charset="0"/>
                        </a:rPr>
                        <a:t>Theo </a:t>
                      </a:r>
                      <a:r>
                        <a:rPr lang="en-US" sz="1600" dirty="0" err="1">
                          <a:latin typeface="FS Magistral Bold" panose="020B0804030204080304" pitchFamily="34" charset="0"/>
                        </a:rPr>
                        <a:t>năm</a:t>
                      </a:r>
                      <a:r>
                        <a:rPr lang="en-US" sz="1600" dirty="0">
                          <a:latin typeface="FS Magistral Bold" panose="020B0804030204080304" pitchFamily="34" charset="0"/>
                        </a:rPr>
                        <a:t> (VNĐ)</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err="1">
                          <a:latin typeface="FS Magistral Bold" panose="020B0804030204080304" pitchFamily="34" charset="0"/>
                        </a:rPr>
                        <a:t>Hạn</a:t>
                      </a:r>
                      <a:r>
                        <a:rPr lang="en-US" sz="1600" dirty="0">
                          <a:latin typeface="FS Magistral Bold" panose="020B0804030204080304" pitchFamily="34" charset="0"/>
                        </a:rPr>
                        <a:t> </a:t>
                      </a:r>
                      <a:r>
                        <a:rPr lang="en-US" sz="1600" dirty="0" err="1">
                          <a:latin typeface="FS Magistral Bold" panose="020B0804030204080304" pitchFamily="34" charset="0"/>
                        </a:rPr>
                        <a:t>mức</a:t>
                      </a:r>
                      <a:r>
                        <a:rPr lang="en-US" sz="1600" dirty="0">
                          <a:latin typeface="FS Magistral Bold" panose="020B0804030204080304" pitchFamily="34" charset="0"/>
                        </a:rPr>
                        <a:t> </a:t>
                      </a:r>
                      <a:r>
                        <a:rPr lang="en-US" sz="1600" dirty="0" err="1">
                          <a:latin typeface="FS Magistral Bold" panose="020B0804030204080304" pitchFamily="34" charset="0"/>
                        </a:rPr>
                        <a:t>sử</a:t>
                      </a:r>
                      <a:r>
                        <a:rPr lang="en-US" sz="1600" dirty="0">
                          <a:latin typeface="FS Magistral Bold" panose="020B0804030204080304" pitchFamily="34" charset="0"/>
                        </a:rPr>
                        <a:t> </a:t>
                      </a:r>
                      <a:r>
                        <a:rPr lang="en-US" sz="1600" dirty="0" err="1">
                          <a:latin typeface="FS Magistral Bold" panose="020B0804030204080304" pitchFamily="34" charset="0"/>
                        </a:rPr>
                        <a:t>dụng</a:t>
                      </a:r>
                      <a:endParaRPr lang="en-US" sz="16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2330303233"/>
                  </a:ext>
                </a:extLst>
              </a:tr>
              <a:tr h="790623">
                <a:tc>
                  <a:txBody>
                    <a:bodyPr/>
                    <a:lstStyle/>
                    <a:p>
                      <a:pPr algn="l"/>
                      <a:r>
                        <a:rPr lang="en-US" sz="1600" dirty="0">
                          <a:latin typeface="PF BeauSans Pro" panose="02000500000000020004" pitchFamily="2" charset="0"/>
                        </a:rPr>
                        <a:t>Basic</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3,000,000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28,800,000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600" dirty="0">
                          <a:latin typeface="PF BeauSans Pro" panose="02000500000000020004" pitchFamily="2" charset="0"/>
                        </a:rPr>
                        <a:t>50 phút chỉnh sửa video/audio, 10 video hoặc</a:t>
                      </a:r>
                      <a:r>
                        <a:rPr lang="en-US" sz="1600" dirty="0">
                          <a:latin typeface="PF BeauSans Pro" panose="02000500000000020004" pitchFamily="2" charset="0"/>
                        </a:rPr>
                        <a:t> 15 audio</a:t>
                      </a:r>
                      <a:r>
                        <a:rPr lang="vi-VN" sz="1600" dirty="0">
                          <a:latin typeface="PF BeauSans Pro" panose="02000500000000020004" pitchFamily="2" charset="0"/>
                        </a:rPr>
                        <a:t>/tháng, 100GB lưu trữ, không giới hạn xuất bản</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1295250637"/>
                  </a:ext>
                </a:extLst>
              </a:tr>
              <a:tr h="828063">
                <a:tc>
                  <a:txBody>
                    <a:bodyPr/>
                    <a:lstStyle/>
                    <a:p>
                      <a:pPr algn="l"/>
                      <a:r>
                        <a:rPr lang="en-US" sz="1600" dirty="0">
                          <a:latin typeface="PF BeauSans Pro" panose="02000500000000020004" pitchFamily="2" charset="0"/>
                        </a:rPr>
                        <a:t>Standard</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PF BeauSans Pro" panose="02000500000000020004" pitchFamily="2" charset="0"/>
                        </a:rPr>
                        <a:t>6,000,000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600" dirty="0">
                          <a:latin typeface="PF BeauSans Pro" panose="02000500000000020004" pitchFamily="2" charset="0"/>
                        </a:rPr>
                        <a:t>57,600,000</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600" dirty="0">
                          <a:latin typeface="PF BeauSans Pro" panose="02000500000000020004" pitchFamily="2" charset="0"/>
                        </a:rPr>
                        <a:t>150 phút chỉnh sửa video/audio, 30 video hoặc </a:t>
                      </a:r>
                      <a:r>
                        <a:rPr lang="en-US" sz="1600" dirty="0">
                          <a:latin typeface="PF BeauSans Pro" panose="02000500000000020004" pitchFamily="2" charset="0"/>
                        </a:rPr>
                        <a:t>3</a:t>
                      </a:r>
                      <a:r>
                        <a:rPr lang="vi-VN" sz="1600" dirty="0">
                          <a:latin typeface="PF BeauSans Pro" panose="02000500000000020004" pitchFamily="2" charset="0"/>
                        </a:rPr>
                        <a:t>5 </a:t>
                      </a:r>
                      <a:r>
                        <a:rPr lang="en-US" sz="1600" dirty="0">
                          <a:latin typeface="PF BeauSans Pro" panose="02000500000000020004" pitchFamily="2" charset="0"/>
                        </a:rPr>
                        <a:t>audio</a:t>
                      </a:r>
                      <a:r>
                        <a:rPr lang="vi-VN" sz="1600" dirty="0">
                          <a:latin typeface="PF BeauSans Pro" panose="02000500000000020004" pitchFamily="2" charset="0"/>
                        </a:rPr>
                        <a:t>/tháng, 250GB lưu trữ, tối đa 5 người dùng</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2662086974"/>
                  </a:ext>
                </a:extLst>
              </a:tr>
              <a:tr h="816508">
                <a:tc>
                  <a:txBody>
                    <a:bodyPr/>
                    <a:lstStyle/>
                    <a:p>
                      <a:pPr algn="l"/>
                      <a:r>
                        <a:rPr lang="vi-VN" sz="1600" dirty="0">
                          <a:latin typeface="PF BeauSans Pro" panose="02000500000000020004" pitchFamily="2" charset="0"/>
                        </a:rPr>
                        <a:t>Premium</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PF BeauSans Pro" panose="02000500000000020004" pitchFamily="2" charset="0"/>
                        </a:rPr>
                        <a:t>10,000,000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96,000,000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600" dirty="0">
                          <a:latin typeface="PF BeauSans Pro" panose="02000500000000020004" pitchFamily="2" charset="0"/>
                        </a:rPr>
                        <a:t>Không giới hạn chỉnh sửa video/audio</a:t>
                      </a:r>
                      <a:r>
                        <a:rPr lang="en-US" sz="1600" dirty="0">
                          <a:latin typeface="PF BeauSans Pro" panose="02000500000000020004" pitchFamily="2" charset="0"/>
                        </a:rPr>
                        <a:t>, 1</a:t>
                      </a:r>
                      <a:r>
                        <a:rPr lang="vi-VN" sz="1600" dirty="0">
                          <a:latin typeface="PF BeauSans Pro" panose="02000500000000020004" pitchFamily="2" charset="0"/>
                        </a:rPr>
                        <a:t>TB lưu trữ, hỗ trợ chỉnh sửa nâng cao</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3556526916"/>
                  </a:ext>
                </a:extLst>
              </a:tr>
            </a:tbl>
          </a:graphicData>
        </a:graphic>
      </p:graphicFrame>
    </p:spTree>
    <p:extLst>
      <p:ext uri="{BB962C8B-B14F-4D97-AF65-F5344CB8AC3E}">
        <p14:creationId xmlns:p14="http://schemas.microsoft.com/office/powerpoint/2010/main" val="6815812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E362C-276F-E51D-D66B-1A87A14F43F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7A73BED-4834-9861-07B1-4A586A8CCDC7}"/>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5FE2A-4F55-83D4-6D6C-2728992A539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715DB254-1774-679C-034F-3CFBDE3335B8}"/>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2A3A1FAF-BFEC-55AB-C388-5BF0193D04F7}"/>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5164526D-3F2B-340C-74FB-A821E448EF1F}"/>
              </a:ext>
            </a:extLst>
          </p:cNvPr>
          <p:cNvSpPr/>
          <p:nvPr/>
        </p:nvSpPr>
        <p:spPr>
          <a:xfrm>
            <a:off x="-1" y="764453"/>
            <a:ext cx="2315633"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32D7799A-168D-BA82-2ECE-2BA14A754038}"/>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ED1B2F"/>
                </a:solidFill>
                <a:latin typeface="FS Magistral Bold" panose="020B0804030204080304" pitchFamily="34" charset="0"/>
              </a:rPr>
              <a:t>Gói</a:t>
            </a:r>
            <a:r>
              <a:rPr lang="en-US" sz="3200" dirty="0">
                <a:solidFill>
                  <a:srgbClr val="ED1B2F"/>
                </a:solidFill>
                <a:latin typeface="FS Magistral Bold" panose="020B0804030204080304" pitchFamily="34" charset="0"/>
              </a:rPr>
              <a:t> Ultimate</a:t>
            </a:r>
          </a:p>
        </p:txBody>
      </p:sp>
      <p:sp>
        <p:nvSpPr>
          <p:cNvPr id="30" name="Rectangle: Rounded Corners 29">
            <a:extLst>
              <a:ext uri="{FF2B5EF4-FFF2-40B4-BE49-F238E27FC236}">
                <a16:creationId xmlns:a16="http://schemas.microsoft.com/office/drawing/2014/main" id="{B508E7F3-D773-95F3-0475-847879CED45F}"/>
              </a:ext>
            </a:extLst>
          </p:cNvPr>
          <p:cNvSpPr/>
          <p:nvPr/>
        </p:nvSpPr>
        <p:spPr>
          <a:xfrm>
            <a:off x="9808849" y="6420778"/>
            <a:ext cx="1896905"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Kịch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bản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triển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khai</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3DEFC517-FA48-03D5-08D3-97E2AFF9827B}"/>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DDE98335-0C81-756C-CFF1-782EC006001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37" name="TextBox 36">
            <a:extLst>
              <a:ext uri="{FF2B5EF4-FFF2-40B4-BE49-F238E27FC236}">
                <a16:creationId xmlns:a16="http://schemas.microsoft.com/office/drawing/2014/main" id="{F3462490-819B-42AE-A155-7129E6AFA0D4}"/>
              </a:ext>
            </a:extLst>
          </p:cNvPr>
          <p:cNvSpPr txBox="1"/>
          <p:nvPr/>
        </p:nvSpPr>
        <p:spPr>
          <a:xfrm>
            <a:off x="393917" y="1616660"/>
            <a:ext cx="11137148" cy="458267"/>
          </a:xfrm>
          <a:prstGeom prst="rect">
            <a:avLst/>
          </a:prstGeom>
          <a:noFill/>
        </p:spPr>
        <p:txBody>
          <a:bodyPr wrap="square" rtlCol="0">
            <a:spAutoFit/>
          </a:bodyPr>
          <a:lstStyle/>
          <a:p>
            <a:pPr marL="285750" lvl="1" indent="-285750" algn="l" rtl="0">
              <a:lnSpc>
                <a:spcPct val="150000"/>
              </a:lnSpc>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Bao gồm tất cả tính năng từ 3 gói trên</a:t>
            </a:r>
          </a:p>
        </p:txBody>
      </p:sp>
      <p:sp>
        <p:nvSpPr>
          <p:cNvPr id="44" name="TextBox 43">
            <a:extLst>
              <a:ext uri="{FF2B5EF4-FFF2-40B4-BE49-F238E27FC236}">
                <a16:creationId xmlns:a16="http://schemas.microsoft.com/office/drawing/2014/main" id="{14FE067F-C5EC-48FB-9B06-AEA952F37C3E}"/>
              </a:ext>
            </a:extLst>
          </p:cNvPr>
          <p:cNvSpPr txBox="1"/>
          <p:nvPr/>
        </p:nvSpPr>
        <p:spPr>
          <a:xfrm>
            <a:off x="393917" y="1204666"/>
            <a:ext cx="4351439" cy="369332"/>
          </a:xfrm>
          <a:prstGeom prst="rect">
            <a:avLst/>
          </a:prstGeom>
          <a:noFill/>
        </p:spPr>
        <p:txBody>
          <a:bodyPr wrap="square" rtlCol="0">
            <a:spAutoFit/>
          </a:bodyPr>
          <a:lstStyle/>
          <a:p>
            <a:pPr marL="0" lvl="1" algn="just" rtl="0">
              <a:spcBef>
                <a:spcPts val="0"/>
              </a:spcBef>
              <a:spcAft>
                <a:spcPts val="0"/>
              </a:spcAft>
              <a:buSzPts val="1800"/>
            </a:pPr>
            <a:r>
              <a:rPr lang="en-US" b="1" dirty="0" err="1">
                <a:solidFill>
                  <a:srgbClr val="E91B34"/>
                </a:solidFill>
                <a:latin typeface="PF BeauSans Pro" panose="02000500000000020004" pitchFamily="2" charset="0"/>
              </a:rPr>
              <a:t>Tính</a:t>
            </a:r>
            <a:r>
              <a:rPr lang="en-US" b="1" dirty="0">
                <a:solidFill>
                  <a:srgbClr val="E91B34"/>
                </a:solidFill>
                <a:latin typeface="PF BeauSans Pro" panose="02000500000000020004" pitchFamily="2" charset="0"/>
              </a:rPr>
              <a:t> </a:t>
            </a:r>
            <a:r>
              <a:rPr lang="en-US" b="1" dirty="0" err="1">
                <a:solidFill>
                  <a:srgbClr val="E91B34"/>
                </a:solidFill>
                <a:latin typeface="PF BeauSans Pro" panose="02000500000000020004" pitchFamily="2" charset="0"/>
              </a:rPr>
              <a:t>năng</a:t>
            </a:r>
            <a:r>
              <a:rPr lang="en-US" sz="1800" b="1" dirty="0">
                <a:solidFill>
                  <a:srgbClr val="E91B34"/>
                </a:solidFill>
                <a:latin typeface="PF BeauSans Pro" panose="02000500000000020004" pitchFamily="2" charset="0"/>
              </a:rPr>
              <a:t>:</a:t>
            </a:r>
            <a:endParaRPr lang="vi-VN" sz="1800" b="1" dirty="0">
              <a:solidFill>
                <a:srgbClr val="E91B34"/>
              </a:solidFill>
              <a:latin typeface="PF BeauSans Pro" panose="02000500000000020004" pitchFamily="2" charset="0"/>
            </a:endParaRPr>
          </a:p>
        </p:txBody>
      </p:sp>
      <p:graphicFrame>
        <p:nvGraphicFramePr>
          <p:cNvPr id="25" name="Table 4">
            <a:extLst>
              <a:ext uri="{FF2B5EF4-FFF2-40B4-BE49-F238E27FC236}">
                <a16:creationId xmlns:a16="http://schemas.microsoft.com/office/drawing/2014/main" id="{4D58D672-717B-4479-8696-9DD31A5FA230}"/>
              </a:ext>
            </a:extLst>
          </p:cNvPr>
          <p:cNvGraphicFramePr>
            <a:graphicFrameLocks noGrp="1"/>
          </p:cNvGraphicFramePr>
          <p:nvPr>
            <p:extLst>
              <p:ext uri="{D42A27DB-BD31-4B8C-83A1-F6EECF244321}">
                <p14:modId xmlns:p14="http://schemas.microsoft.com/office/powerpoint/2010/main" val="346674957"/>
              </p:ext>
            </p:extLst>
          </p:nvPr>
        </p:nvGraphicFramePr>
        <p:xfrm>
          <a:off x="501805" y="2358486"/>
          <a:ext cx="11029260" cy="3735061"/>
        </p:xfrm>
        <a:graphic>
          <a:graphicData uri="http://schemas.openxmlformats.org/drawingml/2006/table">
            <a:tbl>
              <a:tblPr firstRow="1" bandRow="1">
                <a:tableStyleId>{5C22544A-7EE6-4342-B048-85BDC9FD1C3A}</a:tableStyleId>
              </a:tblPr>
              <a:tblGrid>
                <a:gridCol w="1214761">
                  <a:extLst>
                    <a:ext uri="{9D8B030D-6E8A-4147-A177-3AD203B41FA5}">
                      <a16:colId xmlns:a16="http://schemas.microsoft.com/office/drawing/2014/main" val="1789346352"/>
                    </a:ext>
                  </a:extLst>
                </a:gridCol>
                <a:gridCol w="1818371">
                  <a:extLst>
                    <a:ext uri="{9D8B030D-6E8A-4147-A177-3AD203B41FA5}">
                      <a16:colId xmlns:a16="http://schemas.microsoft.com/office/drawing/2014/main" val="2623302553"/>
                    </a:ext>
                  </a:extLst>
                </a:gridCol>
                <a:gridCol w="1661531">
                  <a:extLst>
                    <a:ext uri="{9D8B030D-6E8A-4147-A177-3AD203B41FA5}">
                      <a16:colId xmlns:a16="http://schemas.microsoft.com/office/drawing/2014/main" val="2180679147"/>
                    </a:ext>
                  </a:extLst>
                </a:gridCol>
                <a:gridCol w="6334597">
                  <a:extLst>
                    <a:ext uri="{9D8B030D-6E8A-4147-A177-3AD203B41FA5}">
                      <a16:colId xmlns:a16="http://schemas.microsoft.com/office/drawing/2014/main" val="1320028950"/>
                    </a:ext>
                  </a:extLst>
                </a:gridCol>
              </a:tblGrid>
              <a:tr h="730790">
                <a:tc>
                  <a:txBody>
                    <a:bodyPr/>
                    <a:lstStyle/>
                    <a:p>
                      <a:pPr algn="ctr"/>
                      <a:r>
                        <a:rPr lang="en-US" sz="1600" dirty="0" err="1">
                          <a:latin typeface="FS Magistral Bold" panose="020B0804030204080304" pitchFamily="34" charset="0"/>
                        </a:rPr>
                        <a:t>Cấp</a:t>
                      </a:r>
                      <a:r>
                        <a:rPr lang="en-US" sz="1600" dirty="0">
                          <a:latin typeface="FS Magistral Bold" panose="020B0804030204080304" pitchFamily="34" charset="0"/>
                        </a:rPr>
                        <a:t> </a:t>
                      </a:r>
                      <a:r>
                        <a:rPr lang="en-US" sz="1600" dirty="0" err="1">
                          <a:latin typeface="FS Magistral Bold" panose="020B0804030204080304" pitchFamily="34" charset="0"/>
                        </a:rPr>
                        <a:t>độ</a:t>
                      </a:r>
                      <a:endParaRPr lang="en-US" sz="16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a:latin typeface="FS Magistral Bold" panose="020B0804030204080304" pitchFamily="34" charset="0"/>
                        </a:rPr>
                        <a:t>Theo </a:t>
                      </a:r>
                      <a:r>
                        <a:rPr lang="en-US" sz="1600" dirty="0" err="1">
                          <a:latin typeface="FS Magistral Bold" panose="020B0804030204080304" pitchFamily="34" charset="0"/>
                        </a:rPr>
                        <a:t>tháng</a:t>
                      </a:r>
                      <a:r>
                        <a:rPr lang="en-US" sz="1600" dirty="0">
                          <a:latin typeface="FS Magistral Bold" panose="020B0804030204080304" pitchFamily="34" charset="0"/>
                        </a:rPr>
                        <a:t> (VNĐ)</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a:latin typeface="FS Magistral Bold" panose="020B0804030204080304" pitchFamily="34" charset="0"/>
                        </a:rPr>
                        <a:t>Theo </a:t>
                      </a:r>
                      <a:r>
                        <a:rPr lang="en-US" sz="1600" dirty="0" err="1">
                          <a:latin typeface="FS Magistral Bold" panose="020B0804030204080304" pitchFamily="34" charset="0"/>
                        </a:rPr>
                        <a:t>năm</a:t>
                      </a:r>
                      <a:r>
                        <a:rPr lang="en-US" sz="1600" dirty="0">
                          <a:latin typeface="FS Magistral Bold" panose="020B0804030204080304" pitchFamily="34" charset="0"/>
                        </a:rPr>
                        <a:t> (VNĐ)</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tc>
                  <a:txBody>
                    <a:bodyPr/>
                    <a:lstStyle/>
                    <a:p>
                      <a:pPr algn="ctr"/>
                      <a:r>
                        <a:rPr lang="en-US" sz="1600" dirty="0" err="1">
                          <a:latin typeface="FS Magistral Bold" panose="020B0804030204080304" pitchFamily="34" charset="0"/>
                        </a:rPr>
                        <a:t>Hạn</a:t>
                      </a:r>
                      <a:r>
                        <a:rPr lang="en-US" sz="1600" dirty="0">
                          <a:latin typeface="FS Magistral Bold" panose="020B0804030204080304" pitchFamily="34" charset="0"/>
                        </a:rPr>
                        <a:t> </a:t>
                      </a:r>
                      <a:r>
                        <a:rPr lang="en-US" sz="1600" dirty="0" err="1">
                          <a:latin typeface="FS Magistral Bold" panose="020B0804030204080304" pitchFamily="34" charset="0"/>
                        </a:rPr>
                        <a:t>mức</a:t>
                      </a:r>
                      <a:r>
                        <a:rPr lang="en-US" sz="1600" dirty="0">
                          <a:latin typeface="FS Magistral Bold" panose="020B0804030204080304" pitchFamily="34" charset="0"/>
                        </a:rPr>
                        <a:t> </a:t>
                      </a:r>
                      <a:r>
                        <a:rPr lang="en-US" sz="1600" dirty="0" err="1">
                          <a:latin typeface="FS Magistral Bold" panose="020B0804030204080304" pitchFamily="34" charset="0"/>
                        </a:rPr>
                        <a:t>sử</a:t>
                      </a:r>
                      <a:r>
                        <a:rPr lang="en-US" sz="1600" dirty="0">
                          <a:latin typeface="FS Magistral Bold" panose="020B0804030204080304" pitchFamily="34" charset="0"/>
                        </a:rPr>
                        <a:t> </a:t>
                      </a:r>
                      <a:r>
                        <a:rPr lang="en-US" sz="1600" dirty="0" err="1">
                          <a:latin typeface="FS Magistral Bold" panose="020B0804030204080304" pitchFamily="34" charset="0"/>
                        </a:rPr>
                        <a:t>dụng</a:t>
                      </a:r>
                      <a:endParaRPr lang="en-US" sz="1600" dirty="0">
                        <a:latin typeface="FS Magistral Bold" panose="020B08040302040803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B02929"/>
                    </a:solidFill>
                  </a:tcPr>
                </a:tc>
                <a:extLst>
                  <a:ext uri="{0D108BD9-81ED-4DB2-BD59-A6C34878D82A}">
                    <a16:rowId xmlns:a16="http://schemas.microsoft.com/office/drawing/2014/main" val="2330303233"/>
                  </a:ext>
                </a:extLst>
              </a:tr>
              <a:tr h="975382">
                <a:tc>
                  <a:txBody>
                    <a:bodyPr/>
                    <a:lstStyle/>
                    <a:p>
                      <a:pPr algn="l"/>
                      <a:r>
                        <a:rPr lang="en-US" sz="1600" dirty="0">
                          <a:latin typeface="PF BeauSans Pro" panose="02000500000000020004" pitchFamily="2" charset="0"/>
                        </a:rPr>
                        <a:t>Basic</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5,000,000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48,000,000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600" dirty="0">
                          <a:latin typeface="PF BeauSans Pro" panose="02000500000000020004" pitchFamily="2" charset="0"/>
                        </a:rPr>
                        <a:t>50 phút AI tạo nội dung/tháng, 80 templates,</a:t>
                      </a:r>
                      <a:r>
                        <a:rPr lang="en-US" sz="1600" dirty="0">
                          <a:latin typeface="PF BeauSans Pro" panose="02000500000000020004" pitchFamily="2" charset="0"/>
                        </a:rPr>
                        <a:t> </a:t>
                      </a:r>
                      <a:r>
                        <a:rPr lang="vi-VN" sz="1600" dirty="0">
                          <a:latin typeface="PF BeauSans Pro" panose="02000500000000020004" pitchFamily="2" charset="0"/>
                        </a:rPr>
                        <a:t>50 phút phân tích</a:t>
                      </a:r>
                      <a:r>
                        <a:rPr lang="en-US" sz="1600" dirty="0">
                          <a:latin typeface="PF BeauSans Pro" panose="02000500000000020004" pitchFamily="2" charset="0"/>
                        </a:rPr>
                        <a:t>/</a:t>
                      </a:r>
                      <a:r>
                        <a:rPr lang="en-US" sz="1600" dirty="0" err="1">
                          <a:latin typeface="PF BeauSans Pro" panose="02000500000000020004" pitchFamily="2" charset="0"/>
                        </a:rPr>
                        <a:t>chỉnh</a:t>
                      </a:r>
                      <a:r>
                        <a:rPr lang="en-US" sz="1600" dirty="0">
                          <a:latin typeface="PF BeauSans Pro" panose="02000500000000020004" pitchFamily="2" charset="0"/>
                        </a:rPr>
                        <a:t> </a:t>
                      </a:r>
                      <a:r>
                        <a:rPr lang="en-US" sz="1600" dirty="0" err="1">
                          <a:latin typeface="PF BeauSans Pro" panose="02000500000000020004" pitchFamily="2" charset="0"/>
                        </a:rPr>
                        <a:t>sửa</a:t>
                      </a:r>
                      <a:r>
                        <a:rPr lang="vi-VN" sz="1600" dirty="0">
                          <a:latin typeface="PF BeauSans Pro" panose="02000500000000020004" pitchFamily="2" charset="0"/>
                        </a:rPr>
                        <a:t> audio/video/tháng, tối đa 100 tệp văn bản</a:t>
                      </a:r>
                      <a:r>
                        <a:rPr lang="en-US" sz="1600" dirty="0">
                          <a:latin typeface="PF BeauSans Pro" panose="02000500000000020004" pitchFamily="2" charset="0"/>
                        </a:rPr>
                        <a:t>, </a:t>
                      </a:r>
                      <a:r>
                        <a:rPr lang="vi-VN" sz="1600" dirty="0">
                          <a:latin typeface="PF BeauSans Pro" panose="02000500000000020004" pitchFamily="2" charset="0"/>
                        </a:rPr>
                        <a:t>100GB lưu trữ, không giới hạn xuất bản, 2 giọng nói, tối đa 1 người dùng</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1295250637"/>
                  </a:ext>
                </a:extLst>
              </a:tr>
              <a:tr h="1021572">
                <a:tc>
                  <a:txBody>
                    <a:bodyPr/>
                    <a:lstStyle/>
                    <a:p>
                      <a:pPr algn="l"/>
                      <a:r>
                        <a:rPr lang="en-US" sz="1600" dirty="0">
                          <a:latin typeface="PF BeauSans Pro" panose="02000500000000020004" pitchFamily="2" charset="0"/>
                        </a:rPr>
                        <a:t>Standard</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PF BeauSans Pro" panose="02000500000000020004" pitchFamily="2" charset="0"/>
                        </a:rPr>
                        <a:t>10,000,000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600" dirty="0">
                          <a:latin typeface="PF BeauSans Pro" panose="02000500000000020004" pitchFamily="2" charset="0"/>
                        </a:rPr>
                        <a:t>96,000,000</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vi-VN" sz="1600" dirty="0">
                          <a:latin typeface="PF BeauSans Pro" panose="02000500000000020004" pitchFamily="2" charset="0"/>
                        </a:rPr>
                        <a:t>150 phút AI tạo nội dung/tháng, 200 templates,</a:t>
                      </a:r>
                      <a:r>
                        <a:rPr lang="en-US" sz="1600" dirty="0">
                          <a:latin typeface="PF BeauSans Pro" panose="02000500000000020004" pitchFamily="2" charset="0"/>
                        </a:rPr>
                        <a:t> </a:t>
                      </a:r>
                      <a:r>
                        <a:rPr lang="vi-VN" sz="1600" dirty="0">
                          <a:latin typeface="PF BeauSans Pro" panose="02000500000000020004" pitchFamily="2" charset="0"/>
                        </a:rPr>
                        <a:t>150 phút phân tích</a:t>
                      </a:r>
                      <a:r>
                        <a:rPr lang="en-US" sz="1600" dirty="0">
                          <a:latin typeface="PF BeauSans Pro" panose="02000500000000020004" pitchFamily="2" charset="0"/>
                        </a:rPr>
                        <a:t>/</a:t>
                      </a:r>
                      <a:r>
                        <a:rPr lang="en-US" sz="1600" dirty="0" err="1">
                          <a:latin typeface="PF BeauSans Pro" panose="02000500000000020004" pitchFamily="2" charset="0"/>
                        </a:rPr>
                        <a:t>chỉnh</a:t>
                      </a:r>
                      <a:r>
                        <a:rPr lang="en-US" sz="1600" dirty="0">
                          <a:latin typeface="PF BeauSans Pro" panose="02000500000000020004" pitchFamily="2" charset="0"/>
                        </a:rPr>
                        <a:t> </a:t>
                      </a:r>
                      <a:r>
                        <a:rPr lang="en-US" sz="1600" dirty="0" err="1">
                          <a:latin typeface="PF BeauSans Pro" panose="02000500000000020004" pitchFamily="2" charset="0"/>
                        </a:rPr>
                        <a:t>sửa</a:t>
                      </a:r>
                      <a:r>
                        <a:rPr lang="vi-VN" sz="1600" dirty="0">
                          <a:latin typeface="PF BeauSans Pro" panose="02000500000000020004" pitchFamily="2" charset="0"/>
                        </a:rPr>
                        <a:t> audio/video/tháng, tối đa 300 tệp văn bản</a:t>
                      </a:r>
                      <a:r>
                        <a:rPr lang="en-US" sz="1600" dirty="0">
                          <a:latin typeface="PF BeauSans Pro" panose="02000500000000020004" pitchFamily="2" charset="0"/>
                        </a:rPr>
                        <a:t>, </a:t>
                      </a:r>
                      <a:r>
                        <a:rPr lang="vi-VN" sz="1600" dirty="0">
                          <a:latin typeface="PF BeauSans Pro" panose="02000500000000020004" pitchFamily="2" charset="0"/>
                        </a:rPr>
                        <a:t>250GB lưu trữ, không giới hạn xuất bản, 5 giọng nói, tối đa 5 người dùng</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2662086974"/>
                  </a:ext>
                </a:extLst>
              </a:tr>
              <a:tr h="1007317">
                <a:tc>
                  <a:txBody>
                    <a:bodyPr/>
                    <a:lstStyle/>
                    <a:p>
                      <a:pPr algn="l"/>
                      <a:r>
                        <a:rPr lang="vi-VN" sz="1600" dirty="0">
                          <a:latin typeface="PF BeauSans Pro" panose="02000500000000020004" pitchFamily="2" charset="0"/>
                        </a:rPr>
                        <a:t>Premium</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PF BeauSans Pro" panose="02000500000000020004" pitchFamily="2" charset="0"/>
                        </a:rPr>
                        <a:t>18,000,000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algn="l"/>
                      <a:r>
                        <a:rPr lang="en-US" sz="1600" dirty="0">
                          <a:latin typeface="PF BeauSans Pro" panose="02000500000000020004" pitchFamily="2" charset="0"/>
                        </a:rPr>
                        <a:t>172,800,000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tc>
                  <a:txBody>
                    <a:bodyPr/>
                    <a:lstStyle/>
                    <a:p>
                      <a:pPr marL="0" indent="0" algn="l">
                        <a:buFontTx/>
                        <a:buNone/>
                      </a:pPr>
                      <a:r>
                        <a:rPr lang="vi-VN" sz="1600" dirty="0">
                          <a:latin typeface="PF BeauSans Pro" panose="02000500000000020004" pitchFamily="2" charset="0"/>
                        </a:rPr>
                        <a:t>Không giới hạn AI tạo nội dung, 500 t</a:t>
                      </a:r>
                      <a:r>
                        <a:rPr lang="en-US" sz="1600" dirty="0" err="1">
                          <a:latin typeface="PF BeauSans Pro" panose="02000500000000020004" pitchFamily="2" charset="0"/>
                        </a:rPr>
                        <a:t>emplates</a:t>
                      </a:r>
                      <a:r>
                        <a:rPr lang="en-US" sz="1600" dirty="0">
                          <a:latin typeface="PF BeauSans Pro" panose="02000500000000020004" pitchFamily="2" charset="0"/>
                        </a:rPr>
                        <a:t>, k</a:t>
                      </a:r>
                      <a:r>
                        <a:rPr lang="vi-VN" sz="1600" dirty="0">
                          <a:latin typeface="PF BeauSans Pro" panose="02000500000000020004" pitchFamily="2" charset="0"/>
                        </a:rPr>
                        <a:t>hông giới hạn phân tích</a:t>
                      </a:r>
                      <a:r>
                        <a:rPr lang="en-US" sz="1600" dirty="0">
                          <a:latin typeface="PF BeauSans Pro" panose="02000500000000020004" pitchFamily="2" charset="0"/>
                        </a:rPr>
                        <a:t>/</a:t>
                      </a:r>
                      <a:r>
                        <a:rPr lang="en-US" sz="1600" dirty="0" err="1">
                          <a:latin typeface="PF BeauSans Pro" panose="02000500000000020004" pitchFamily="2" charset="0"/>
                        </a:rPr>
                        <a:t>chỉnh</a:t>
                      </a:r>
                      <a:r>
                        <a:rPr lang="en-US" sz="1600" dirty="0">
                          <a:latin typeface="PF BeauSans Pro" panose="02000500000000020004" pitchFamily="2" charset="0"/>
                        </a:rPr>
                        <a:t> </a:t>
                      </a:r>
                      <a:r>
                        <a:rPr lang="en-US" sz="1600" dirty="0" err="1">
                          <a:latin typeface="PF BeauSans Pro" panose="02000500000000020004" pitchFamily="2" charset="0"/>
                        </a:rPr>
                        <a:t>sửa</a:t>
                      </a:r>
                      <a:r>
                        <a:rPr lang="vi-VN" sz="1600" dirty="0">
                          <a:latin typeface="PF BeauSans Pro" panose="02000500000000020004" pitchFamily="2" charset="0"/>
                        </a:rPr>
                        <a:t> audio/video và tệp văn bản</a:t>
                      </a:r>
                      <a:r>
                        <a:rPr lang="en-US" sz="1600" dirty="0">
                          <a:latin typeface="PF BeauSans Pro" panose="02000500000000020004" pitchFamily="2" charset="0"/>
                        </a:rPr>
                        <a:t>, </a:t>
                      </a:r>
                      <a:r>
                        <a:rPr lang="vi-VN" sz="1600" dirty="0">
                          <a:latin typeface="PF BeauSans Pro" panose="02000500000000020004" pitchFamily="2" charset="0"/>
                        </a:rPr>
                        <a:t>1TB lưu trữ, không giới hạn xuất bản, 10 giọng nói, tối đa 20 người dùng</a:t>
                      </a:r>
                      <a:endParaRPr lang="en-US" sz="1600" dirty="0">
                        <a:latin typeface="PF BeauSans Pro" panose="02000500000000020004" pitchFamily="2"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rgbClr val="FEDEDE"/>
                    </a:solidFill>
                  </a:tcPr>
                </a:tc>
                <a:extLst>
                  <a:ext uri="{0D108BD9-81ED-4DB2-BD59-A6C34878D82A}">
                    <a16:rowId xmlns:a16="http://schemas.microsoft.com/office/drawing/2014/main" val="3556526916"/>
                  </a:ext>
                </a:extLst>
              </a:tr>
            </a:tbl>
          </a:graphicData>
        </a:graphic>
      </p:graphicFrame>
    </p:spTree>
    <p:extLst>
      <p:ext uri="{BB962C8B-B14F-4D97-AF65-F5344CB8AC3E}">
        <p14:creationId xmlns:p14="http://schemas.microsoft.com/office/powerpoint/2010/main" val="6359703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7E362C-276F-E51D-D66B-1A87A14F43FE}"/>
            </a:ext>
          </a:extLst>
        </p:cNvPr>
        <p:cNvGrpSpPr/>
        <p:nvPr/>
      </p:nvGrpSpPr>
      <p:grpSpPr>
        <a:xfrm>
          <a:off x="0" y="0"/>
          <a:ext cx="0" cy="0"/>
          <a:chOff x="0" y="0"/>
          <a:chExt cx="0" cy="0"/>
        </a:xfrm>
      </p:grpSpPr>
      <p:sp>
        <p:nvSpPr>
          <p:cNvPr id="50" name="Rectangle: Rounded Corners 49">
            <a:extLst>
              <a:ext uri="{FF2B5EF4-FFF2-40B4-BE49-F238E27FC236}">
                <a16:creationId xmlns:a16="http://schemas.microsoft.com/office/drawing/2014/main" id="{184D8FC8-F569-4187-94FC-E4E83DB44B94}"/>
              </a:ext>
            </a:extLst>
          </p:cNvPr>
          <p:cNvSpPr/>
          <p:nvPr/>
        </p:nvSpPr>
        <p:spPr>
          <a:xfrm>
            <a:off x="8090109" y="836994"/>
            <a:ext cx="2659512" cy="5179980"/>
          </a:xfrm>
          <a:prstGeom prst="roundRect">
            <a:avLst/>
          </a:prstGeom>
          <a:solidFill>
            <a:srgbClr val="FFF8F3"/>
          </a:solidFill>
          <a:ln w="38100">
            <a:solidFill>
              <a:srgbClr val="B029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7A73BED-4834-9861-07B1-4A586A8CCDC7}"/>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5FE2A-4F55-83D4-6D6C-2728992A539C}"/>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715DB254-1774-679C-034F-3CFBDE3335B8}"/>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2A3A1FAF-BFEC-55AB-C388-5BF0193D04F7}"/>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5164526D-3F2B-340C-74FB-A821E448EF1F}"/>
              </a:ext>
            </a:extLst>
          </p:cNvPr>
          <p:cNvSpPr/>
          <p:nvPr/>
        </p:nvSpPr>
        <p:spPr>
          <a:xfrm>
            <a:off x="-16935" y="760794"/>
            <a:ext cx="2891368"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32D7799A-168D-BA82-2ECE-2BA14A754038}"/>
              </a:ext>
            </a:extLst>
          </p:cNvPr>
          <p:cNvSpPr txBox="1"/>
          <p:nvPr/>
        </p:nvSpPr>
        <p:spPr>
          <a:xfrm>
            <a:off x="368019" y="400141"/>
            <a:ext cx="7353581"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ED1B2F"/>
                </a:solidFill>
                <a:latin typeface="FS Magistral Bold" panose="020B0804030204080304" pitchFamily="34" charset="0"/>
              </a:rPr>
              <a:t>Ưu</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đãi</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kèm</a:t>
            </a:r>
            <a:r>
              <a:rPr lang="en-US" sz="3200" dirty="0">
                <a:solidFill>
                  <a:srgbClr val="ED1B2F"/>
                </a:solidFill>
                <a:latin typeface="FS Magistral Bold" panose="020B0804030204080304" pitchFamily="34" charset="0"/>
              </a:rPr>
              <a:t> </a:t>
            </a:r>
            <a:r>
              <a:rPr lang="en-US" sz="3200" dirty="0" err="1">
                <a:solidFill>
                  <a:srgbClr val="ED1B2F"/>
                </a:solidFill>
                <a:latin typeface="FS Magistral Bold" panose="020B0804030204080304" pitchFamily="34" charset="0"/>
              </a:rPr>
              <a:t>theo</a:t>
            </a:r>
            <a:endParaRPr lang="en-US" sz="3200" dirty="0">
              <a:solidFill>
                <a:srgbClr val="ED1B2F"/>
              </a:solidFill>
              <a:latin typeface="FS Magistral Bold" panose="020B0804030204080304" pitchFamily="34" charset="0"/>
            </a:endParaRPr>
          </a:p>
        </p:txBody>
      </p:sp>
      <p:sp>
        <p:nvSpPr>
          <p:cNvPr id="30" name="Rectangle: Rounded Corners 29">
            <a:extLst>
              <a:ext uri="{FF2B5EF4-FFF2-40B4-BE49-F238E27FC236}">
                <a16:creationId xmlns:a16="http://schemas.microsoft.com/office/drawing/2014/main" id="{B508E7F3-D773-95F3-0475-847879CED45F}"/>
              </a:ext>
            </a:extLst>
          </p:cNvPr>
          <p:cNvSpPr/>
          <p:nvPr/>
        </p:nvSpPr>
        <p:spPr>
          <a:xfrm>
            <a:off x="9808849" y="6420778"/>
            <a:ext cx="1896905"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Kịch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bản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triển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khai</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3DEFC517-FA48-03D5-08D3-97E2AFF9827B}"/>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sp>
        <p:nvSpPr>
          <p:cNvPr id="19" name="TextBox 18">
            <a:extLst>
              <a:ext uri="{FF2B5EF4-FFF2-40B4-BE49-F238E27FC236}">
                <a16:creationId xmlns:a16="http://schemas.microsoft.com/office/drawing/2014/main" id="{DDE98335-0C81-756C-CFF1-782EC006001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grpSp>
        <p:nvGrpSpPr>
          <p:cNvPr id="38" name="Group 37">
            <a:extLst>
              <a:ext uri="{FF2B5EF4-FFF2-40B4-BE49-F238E27FC236}">
                <a16:creationId xmlns:a16="http://schemas.microsoft.com/office/drawing/2014/main" id="{BEC5E6C5-4A3E-4F3A-AC6B-A22275969C04}"/>
              </a:ext>
            </a:extLst>
          </p:cNvPr>
          <p:cNvGrpSpPr/>
          <p:nvPr/>
        </p:nvGrpSpPr>
        <p:grpSpPr>
          <a:xfrm>
            <a:off x="461995" y="1651297"/>
            <a:ext cx="434444" cy="434444"/>
            <a:chOff x="371122" y="1345569"/>
            <a:chExt cx="527779" cy="527779"/>
          </a:xfrm>
        </p:grpSpPr>
        <p:sp>
          <p:nvSpPr>
            <p:cNvPr id="40" name="Oval 39">
              <a:extLst>
                <a:ext uri="{FF2B5EF4-FFF2-40B4-BE49-F238E27FC236}">
                  <a16:creationId xmlns:a16="http://schemas.microsoft.com/office/drawing/2014/main" id="{5BD6B0FB-E9C2-4E36-AE3E-E9A51179BC46}"/>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38E0A812-3BCF-4B7F-BB5D-CD694035DA4B}"/>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2" name="TextBox 41">
            <a:extLst>
              <a:ext uri="{FF2B5EF4-FFF2-40B4-BE49-F238E27FC236}">
                <a16:creationId xmlns:a16="http://schemas.microsoft.com/office/drawing/2014/main" id="{5F64626B-B2ED-42B8-89A2-9D9DF4856C77}"/>
              </a:ext>
            </a:extLst>
          </p:cNvPr>
          <p:cNvSpPr txBox="1"/>
          <p:nvPr/>
        </p:nvSpPr>
        <p:spPr>
          <a:xfrm>
            <a:off x="542384" y="1659045"/>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1</a:t>
            </a:r>
          </a:p>
        </p:txBody>
      </p:sp>
      <p:sp>
        <p:nvSpPr>
          <p:cNvPr id="43" name="TextBox 42">
            <a:extLst>
              <a:ext uri="{FF2B5EF4-FFF2-40B4-BE49-F238E27FC236}">
                <a16:creationId xmlns:a16="http://schemas.microsoft.com/office/drawing/2014/main" id="{53F5A855-3C17-4D8A-AFBF-C75A709052D4}"/>
              </a:ext>
            </a:extLst>
          </p:cNvPr>
          <p:cNvSpPr txBox="1"/>
          <p:nvPr/>
        </p:nvSpPr>
        <p:spPr>
          <a:xfrm>
            <a:off x="1072179" y="2386226"/>
            <a:ext cx="4951854" cy="369332"/>
          </a:xfrm>
          <a:prstGeom prst="rect">
            <a:avLst/>
          </a:prstGeom>
          <a:noFill/>
        </p:spPr>
        <p:txBody>
          <a:bodyPr wrap="square" rtlCol="0">
            <a:spAutoFit/>
          </a:bodyPr>
          <a:lstStyle/>
          <a:p>
            <a:pPr marL="0" lvl="1" algn="just" rtl="0">
              <a:spcBef>
                <a:spcPts val="0"/>
              </a:spcBef>
              <a:spcAft>
                <a:spcPts val="0"/>
              </a:spcAft>
              <a:buSzPts val="1800"/>
            </a:pPr>
            <a:r>
              <a:rPr lang="vi-VN" sz="1800" b="1" dirty="0">
                <a:solidFill>
                  <a:srgbClr val="C00000"/>
                </a:solidFill>
                <a:latin typeface="PF BeauSans Pro" panose="02000500000000020004" pitchFamily="2" charset="0"/>
              </a:rPr>
              <a:t>Dùng thử miễn phí:</a:t>
            </a:r>
            <a:endParaRPr lang="vi-VN" sz="1800" dirty="0">
              <a:solidFill>
                <a:srgbClr val="C00000"/>
              </a:solidFill>
              <a:latin typeface="PF BeauSans Pro" panose="02000500000000020004" pitchFamily="2" charset="0"/>
            </a:endParaRPr>
          </a:p>
        </p:txBody>
      </p:sp>
      <p:sp>
        <p:nvSpPr>
          <p:cNvPr id="44" name="TextBox 43">
            <a:extLst>
              <a:ext uri="{FF2B5EF4-FFF2-40B4-BE49-F238E27FC236}">
                <a16:creationId xmlns:a16="http://schemas.microsoft.com/office/drawing/2014/main" id="{14FE067F-C5EC-48FB-9B06-AEA952F37C3E}"/>
              </a:ext>
            </a:extLst>
          </p:cNvPr>
          <p:cNvSpPr txBox="1"/>
          <p:nvPr/>
        </p:nvSpPr>
        <p:spPr>
          <a:xfrm>
            <a:off x="1054528" y="1678063"/>
            <a:ext cx="6171772" cy="369332"/>
          </a:xfrm>
          <a:prstGeom prst="rect">
            <a:avLst/>
          </a:prstGeom>
          <a:noFill/>
        </p:spPr>
        <p:txBody>
          <a:bodyPr wrap="square" rtlCol="0">
            <a:spAutoFit/>
          </a:bodyPr>
          <a:lstStyle/>
          <a:p>
            <a:pPr marL="0" lvl="1" algn="just" rtl="0">
              <a:spcBef>
                <a:spcPts val="0"/>
              </a:spcBef>
              <a:spcAft>
                <a:spcPts val="0"/>
              </a:spcAft>
              <a:buSzPts val="1800"/>
            </a:pPr>
            <a:r>
              <a:rPr lang="en-US" sz="1800" b="1" dirty="0" err="1">
                <a:latin typeface="PF BeauSans Pro" panose="02000500000000020004" pitchFamily="2" charset="0"/>
              </a:rPr>
              <a:t>Giảm</a:t>
            </a:r>
            <a:r>
              <a:rPr lang="en-US" sz="1800" b="1" dirty="0">
                <a:latin typeface="PF BeauSans Pro" panose="02000500000000020004" pitchFamily="2" charset="0"/>
              </a:rPr>
              <a:t> </a:t>
            </a:r>
            <a:r>
              <a:rPr lang="en-US" sz="1800" b="1" dirty="0">
                <a:solidFill>
                  <a:srgbClr val="C00000"/>
                </a:solidFill>
                <a:latin typeface="PF BeauSans Pro" panose="02000500000000020004" pitchFamily="2" charset="0"/>
              </a:rPr>
              <a:t>20%</a:t>
            </a:r>
            <a:r>
              <a:rPr lang="en-US" sz="1800" b="1" dirty="0">
                <a:latin typeface="PF BeauSans Pro" panose="02000500000000020004" pitchFamily="2" charset="0"/>
              </a:rPr>
              <a:t> </a:t>
            </a:r>
            <a:r>
              <a:rPr lang="en-US" sz="1800" b="1" dirty="0" err="1">
                <a:latin typeface="PF BeauSans Pro" panose="02000500000000020004" pitchFamily="2" charset="0"/>
              </a:rPr>
              <a:t>cho</a:t>
            </a:r>
            <a:r>
              <a:rPr lang="en-US" sz="1800" b="1" dirty="0">
                <a:latin typeface="PF BeauSans Pro" panose="02000500000000020004" pitchFamily="2" charset="0"/>
              </a:rPr>
              <a:t> </a:t>
            </a:r>
            <a:r>
              <a:rPr lang="en-US" sz="1800" b="1" dirty="0" err="1">
                <a:latin typeface="PF BeauSans Pro" panose="02000500000000020004" pitchFamily="2" charset="0"/>
              </a:rPr>
              <a:t>tất</a:t>
            </a:r>
            <a:r>
              <a:rPr lang="en-US" sz="1800" b="1" dirty="0">
                <a:latin typeface="PF BeauSans Pro" panose="02000500000000020004" pitchFamily="2" charset="0"/>
              </a:rPr>
              <a:t> </a:t>
            </a:r>
            <a:r>
              <a:rPr lang="en-US" sz="1800" b="1" dirty="0" err="1">
                <a:latin typeface="PF BeauSans Pro" panose="02000500000000020004" pitchFamily="2" charset="0"/>
              </a:rPr>
              <a:t>cả</a:t>
            </a:r>
            <a:r>
              <a:rPr lang="en-US" sz="1800" b="1" dirty="0">
                <a:latin typeface="PF BeauSans Pro" panose="02000500000000020004" pitchFamily="2" charset="0"/>
              </a:rPr>
              <a:t> </a:t>
            </a:r>
            <a:r>
              <a:rPr lang="en-US" sz="1800" b="1" dirty="0" err="1">
                <a:latin typeface="PF BeauSans Pro" panose="02000500000000020004" pitchFamily="2" charset="0"/>
              </a:rPr>
              <a:t>các</a:t>
            </a:r>
            <a:r>
              <a:rPr lang="en-US" sz="1800" b="1" dirty="0">
                <a:latin typeface="PF BeauSans Pro" panose="02000500000000020004" pitchFamily="2" charset="0"/>
              </a:rPr>
              <a:t> </a:t>
            </a:r>
            <a:r>
              <a:rPr lang="en-US" sz="1800" b="1" dirty="0" err="1">
                <a:latin typeface="PF BeauSans Pro" panose="02000500000000020004" pitchFamily="2" charset="0"/>
              </a:rPr>
              <a:t>gói</a:t>
            </a:r>
            <a:r>
              <a:rPr lang="en-US" b="1" dirty="0">
                <a:latin typeface="PF BeauSans Pro" panose="02000500000000020004" pitchFamily="2" charset="0"/>
              </a:rPr>
              <a:t> </a:t>
            </a:r>
            <a:r>
              <a:rPr lang="en-US" b="1" dirty="0" err="1">
                <a:solidFill>
                  <a:srgbClr val="C00000"/>
                </a:solidFill>
                <a:latin typeface="PF BeauSans Pro" panose="02000500000000020004" pitchFamily="2" charset="0"/>
              </a:rPr>
              <a:t>đăng</a:t>
            </a:r>
            <a:r>
              <a:rPr lang="en-US" b="1" dirty="0">
                <a:solidFill>
                  <a:srgbClr val="C00000"/>
                </a:solidFill>
                <a:latin typeface="PF BeauSans Pro" panose="02000500000000020004" pitchFamily="2" charset="0"/>
              </a:rPr>
              <a:t> </a:t>
            </a:r>
            <a:r>
              <a:rPr lang="en-US" b="1" dirty="0" err="1">
                <a:solidFill>
                  <a:srgbClr val="C00000"/>
                </a:solidFill>
                <a:latin typeface="PF BeauSans Pro" panose="02000500000000020004" pitchFamily="2" charset="0"/>
              </a:rPr>
              <a:t>ký</a:t>
            </a:r>
            <a:r>
              <a:rPr lang="en-US" b="1" dirty="0">
                <a:solidFill>
                  <a:srgbClr val="C00000"/>
                </a:solidFill>
                <a:latin typeface="PF BeauSans Pro" panose="02000500000000020004" pitchFamily="2" charset="0"/>
              </a:rPr>
              <a:t> </a:t>
            </a:r>
            <a:r>
              <a:rPr lang="en-US" b="1" dirty="0" err="1">
                <a:solidFill>
                  <a:srgbClr val="C00000"/>
                </a:solidFill>
                <a:latin typeface="PF BeauSans Pro" panose="02000500000000020004" pitchFamily="2" charset="0"/>
              </a:rPr>
              <a:t>theo</a:t>
            </a:r>
            <a:r>
              <a:rPr lang="en-US" b="1" dirty="0">
                <a:solidFill>
                  <a:srgbClr val="C00000"/>
                </a:solidFill>
                <a:latin typeface="PF BeauSans Pro" panose="02000500000000020004" pitchFamily="2" charset="0"/>
              </a:rPr>
              <a:t> </a:t>
            </a:r>
            <a:r>
              <a:rPr lang="en-US" b="1" dirty="0" err="1">
                <a:solidFill>
                  <a:srgbClr val="C00000"/>
                </a:solidFill>
                <a:latin typeface="PF BeauSans Pro" panose="02000500000000020004" pitchFamily="2" charset="0"/>
              </a:rPr>
              <a:t>năm</a:t>
            </a:r>
            <a:endParaRPr lang="vi-VN" sz="1800" b="1" dirty="0">
              <a:solidFill>
                <a:srgbClr val="C00000"/>
              </a:solidFill>
              <a:latin typeface="PF BeauSans Pro" panose="02000500000000020004" pitchFamily="2" charset="0"/>
            </a:endParaRPr>
          </a:p>
        </p:txBody>
      </p:sp>
      <p:grpSp>
        <p:nvGrpSpPr>
          <p:cNvPr id="45" name="Group 44">
            <a:extLst>
              <a:ext uri="{FF2B5EF4-FFF2-40B4-BE49-F238E27FC236}">
                <a16:creationId xmlns:a16="http://schemas.microsoft.com/office/drawing/2014/main" id="{BB13073D-7C72-4B8B-AF86-A6DBF898AC2A}"/>
              </a:ext>
            </a:extLst>
          </p:cNvPr>
          <p:cNvGrpSpPr/>
          <p:nvPr/>
        </p:nvGrpSpPr>
        <p:grpSpPr>
          <a:xfrm>
            <a:off x="456919" y="2335944"/>
            <a:ext cx="434444" cy="434444"/>
            <a:chOff x="371122" y="1345569"/>
            <a:chExt cx="527779" cy="527779"/>
          </a:xfrm>
        </p:grpSpPr>
        <p:sp>
          <p:nvSpPr>
            <p:cNvPr id="46" name="Oval 45">
              <a:extLst>
                <a:ext uri="{FF2B5EF4-FFF2-40B4-BE49-F238E27FC236}">
                  <a16:creationId xmlns:a16="http://schemas.microsoft.com/office/drawing/2014/main" id="{6558E30E-2710-4098-8266-754E53DC4EAE}"/>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DE73D40A-255A-46E8-A960-51213BD8C8D0}"/>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 name="TextBox 47">
            <a:extLst>
              <a:ext uri="{FF2B5EF4-FFF2-40B4-BE49-F238E27FC236}">
                <a16:creationId xmlns:a16="http://schemas.microsoft.com/office/drawing/2014/main" id="{D220F50E-2973-483E-A5C7-B38E4B6BD3E9}"/>
              </a:ext>
            </a:extLst>
          </p:cNvPr>
          <p:cNvSpPr txBox="1"/>
          <p:nvPr/>
        </p:nvSpPr>
        <p:spPr>
          <a:xfrm>
            <a:off x="503444" y="2343692"/>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2</a:t>
            </a:r>
          </a:p>
        </p:txBody>
      </p:sp>
      <p:sp>
        <p:nvSpPr>
          <p:cNvPr id="49" name="TextBox 48">
            <a:extLst>
              <a:ext uri="{FF2B5EF4-FFF2-40B4-BE49-F238E27FC236}">
                <a16:creationId xmlns:a16="http://schemas.microsoft.com/office/drawing/2014/main" id="{4CD14177-0160-47BA-B82B-38F6214CFF8C}"/>
              </a:ext>
            </a:extLst>
          </p:cNvPr>
          <p:cNvSpPr txBox="1"/>
          <p:nvPr/>
        </p:nvSpPr>
        <p:spPr>
          <a:xfrm>
            <a:off x="1083330" y="2770388"/>
            <a:ext cx="5899387" cy="1289264"/>
          </a:xfrm>
          <a:prstGeom prst="rect">
            <a:avLst/>
          </a:prstGeom>
          <a:noFill/>
        </p:spPr>
        <p:txBody>
          <a:bodyPr wrap="square" rtlCol="0">
            <a:spAutoFit/>
          </a:bodyPr>
          <a:lstStyle/>
          <a:p>
            <a:pPr marL="285750" lvl="1" indent="-285750" algn="l" rtl="0">
              <a:lnSpc>
                <a:spcPct val="150000"/>
              </a:lnSpc>
              <a:spcBef>
                <a:spcPts val="0"/>
              </a:spcBef>
              <a:spcAft>
                <a:spcPts val="0"/>
              </a:spcAft>
              <a:buSzPts val="1800"/>
              <a:buFont typeface="Arial" panose="020B0604020202020204" pitchFamily="34" charset="0"/>
              <a:buChar char="•"/>
            </a:pPr>
            <a:r>
              <a:rPr lang="vi-VN" sz="1800" b="1" dirty="0">
                <a:solidFill>
                  <a:schemeClr val="dk1"/>
                </a:solidFill>
                <a:latin typeface="PF BeauSans Pro" panose="02000500000000020004" pitchFamily="2" charset="0"/>
              </a:rPr>
              <a:t>Basic: </a:t>
            </a:r>
            <a:r>
              <a:rPr lang="vi-VN" sz="1800" dirty="0">
                <a:solidFill>
                  <a:schemeClr val="dk1"/>
                </a:solidFill>
                <a:latin typeface="PF BeauSans Pro" panose="02000500000000020004" pitchFamily="2" charset="0"/>
              </a:rPr>
              <a:t>7 ngày</a:t>
            </a:r>
            <a:endParaRPr lang="en-US" sz="1800" dirty="0">
              <a:solidFill>
                <a:schemeClr val="dk1"/>
              </a:solidFill>
              <a:latin typeface="PF BeauSans Pro" panose="02000500000000020004" pitchFamily="2" charset="0"/>
            </a:endParaRPr>
          </a:p>
          <a:p>
            <a:pPr marL="285750" lvl="1" indent="-285750" algn="l" rtl="0">
              <a:lnSpc>
                <a:spcPct val="150000"/>
              </a:lnSpc>
              <a:spcBef>
                <a:spcPts val="0"/>
              </a:spcBef>
              <a:spcAft>
                <a:spcPts val="0"/>
              </a:spcAft>
              <a:buSzPts val="1800"/>
              <a:buFont typeface="Arial" panose="020B0604020202020204" pitchFamily="34" charset="0"/>
              <a:buChar char="•"/>
            </a:pPr>
            <a:r>
              <a:rPr lang="vi-VN" sz="1800" b="1" dirty="0">
                <a:solidFill>
                  <a:schemeClr val="dk1"/>
                </a:solidFill>
                <a:latin typeface="PF BeauSans Pro" panose="02000500000000020004" pitchFamily="2" charset="0"/>
              </a:rPr>
              <a:t>Standard: </a:t>
            </a:r>
            <a:r>
              <a:rPr lang="vi-VN" sz="1800" dirty="0">
                <a:solidFill>
                  <a:schemeClr val="dk1"/>
                </a:solidFill>
                <a:latin typeface="PF BeauSans Pro" panose="02000500000000020004" pitchFamily="2" charset="0"/>
              </a:rPr>
              <a:t>15 ngày (cho khách hàng lớn hoặc doanh nghiệp Viettel</a:t>
            </a:r>
            <a:endParaRPr lang="en-US" sz="1800" dirty="0">
              <a:solidFill>
                <a:schemeClr val="dk1"/>
              </a:solidFill>
              <a:latin typeface="PF BeauSans Pro" panose="02000500000000020004" pitchFamily="2" charset="0"/>
            </a:endParaRPr>
          </a:p>
        </p:txBody>
      </p:sp>
      <p:sp>
        <p:nvSpPr>
          <p:cNvPr id="25" name="TextBox 24">
            <a:extLst>
              <a:ext uri="{FF2B5EF4-FFF2-40B4-BE49-F238E27FC236}">
                <a16:creationId xmlns:a16="http://schemas.microsoft.com/office/drawing/2014/main" id="{D4DF93A0-BBD9-4AC8-B6E5-D418E4FB9C55}"/>
              </a:ext>
            </a:extLst>
          </p:cNvPr>
          <p:cNvSpPr txBox="1"/>
          <p:nvPr/>
        </p:nvSpPr>
        <p:spPr>
          <a:xfrm>
            <a:off x="1083330" y="4313346"/>
            <a:ext cx="4951854" cy="369332"/>
          </a:xfrm>
          <a:prstGeom prst="rect">
            <a:avLst/>
          </a:prstGeom>
          <a:noFill/>
        </p:spPr>
        <p:txBody>
          <a:bodyPr wrap="square" rtlCol="0">
            <a:spAutoFit/>
          </a:bodyPr>
          <a:lstStyle/>
          <a:p>
            <a:pPr marL="0" lvl="1" algn="just" rtl="0">
              <a:spcBef>
                <a:spcPts val="0"/>
              </a:spcBef>
              <a:spcAft>
                <a:spcPts val="0"/>
              </a:spcAft>
              <a:buSzPts val="1800"/>
            </a:pPr>
            <a:r>
              <a:rPr lang="vi-VN" sz="1800" b="1" dirty="0">
                <a:solidFill>
                  <a:srgbClr val="C00000"/>
                </a:solidFill>
                <a:latin typeface="PF BeauSans Pro" panose="02000500000000020004" pitchFamily="2" charset="0"/>
              </a:rPr>
              <a:t>Chiết khấu:</a:t>
            </a:r>
            <a:endParaRPr lang="vi-VN" sz="1800" dirty="0">
              <a:solidFill>
                <a:srgbClr val="C00000"/>
              </a:solidFill>
              <a:latin typeface="PF BeauSans Pro" panose="02000500000000020004" pitchFamily="2" charset="0"/>
            </a:endParaRPr>
          </a:p>
        </p:txBody>
      </p:sp>
      <p:grpSp>
        <p:nvGrpSpPr>
          <p:cNvPr id="26" name="Group 25">
            <a:extLst>
              <a:ext uri="{FF2B5EF4-FFF2-40B4-BE49-F238E27FC236}">
                <a16:creationId xmlns:a16="http://schemas.microsoft.com/office/drawing/2014/main" id="{502598D8-A2E0-4EE6-805B-886D8969F26B}"/>
              </a:ext>
            </a:extLst>
          </p:cNvPr>
          <p:cNvGrpSpPr/>
          <p:nvPr/>
        </p:nvGrpSpPr>
        <p:grpSpPr>
          <a:xfrm>
            <a:off x="468070" y="4263064"/>
            <a:ext cx="434444" cy="434444"/>
            <a:chOff x="371122" y="1345569"/>
            <a:chExt cx="527779" cy="527779"/>
          </a:xfrm>
        </p:grpSpPr>
        <p:sp>
          <p:nvSpPr>
            <p:cNvPr id="27" name="Oval 26">
              <a:extLst>
                <a:ext uri="{FF2B5EF4-FFF2-40B4-BE49-F238E27FC236}">
                  <a16:creationId xmlns:a16="http://schemas.microsoft.com/office/drawing/2014/main" id="{696D1E4E-68EC-43D3-AD8C-A7EB34098691}"/>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D75511C-2A06-4C69-BDA9-6815FD25BCE5}"/>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2670D907-9CE6-442A-ADA9-EBCC58032E17}"/>
              </a:ext>
            </a:extLst>
          </p:cNvPr>
          <p:cNvSpPr txBox="1"/>
          <p:nvPr/>
        </p:nvSpPr>
        <p:spPr>
          <a:xfrm>
            <a:off x="514595" y="4270812"/>
            <a:ext cx="407437"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a:solidFill>
                  <a:srgbClr val="ED1B2F"/>
                </a:solidFill>
                <a:latin typeface="FS Magistral Bold" panose="020B0804030204080304" pitchFamily="34" charset="0"/>
              </a:rPr>
              <a:t>3</a:t>
            </a:r>
          </a:p>
        </p:txBody>
      </p:sp>
      <p:sp>
        <p:nvSpPr>
          <p:cNvPr id="32" name="TextBox 31">
            <a:extLst>
              <a:ext uri="{FF2B5EF4-FFF2-40B4-BE49-F238E27FC236}">
                <a16:creationId xmlns:a16="http://schemas.microsoft.com/office/drawing/2014/main" id="{E5E1A5CF-FEA3-413C-9398-40BA8BECD554}"/>
              </a:ext>
            </a:extLst>
          </p:cNvPr>
          <p:cNvSpPr txBox="1"/>
          <p:nvPr/>
        </p:nvSpPr>
        <p:spPr>
          <a:xfrm>
            <a:off x="1094481" y="4697508"/>
            <a:ext cx="5899387" cy="876843"/>
          </a:xfrm>
          <a:prstGeom prst="rect">
            <a:avLst/>
          </a:prstGeom>
          <a:noFill/>
        </p:spPr>
        <p:txBody>
          <a:bodyPr wrap="square" rtlCol="0">
            <a:spAutoFit/>
          </a:bodyPr>
          <a:lstStyle/>
          <a:p>
            <a:pPr marL="285750" lvl="1" indent="-285750" algn="l" rtl="0">
              <a:lnSpc>
                <a:spcPct val="150000"/>
              </a:lnSpc>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Giảm thêm </a:t>
            </a:r>
            <a:r>
              <a:rPr lang="vi-VN" sz="1800" b="1" dirty="0">
                <a:latin typeface="PF BeauSans Pro" panose="02000500000000020004" pitchFamily="2" charset="0"/>
              </a:rPr>
              <a:t>10% </a:t>
            </a:r>
            <a:r>
              <a:rPr lang="vi-VN" sz="1800" dirty="0">
                <a:solidFill>
                  <a:schemeClr val="dk1"/>
                </a:solidFill>
                <a:latin typeface="PF BeauSans Pro" panose="02000500000000020004" pitchFamily="2" charset="0"/>
              </a:rPr>
              <a:t>khi đăng ký theo </a:t>
            </a:r>
            <a:r>
              <a:rPr lang="vi-VN" sz="1800" b="1" dirty="0">
                <a:latin typeface="PF BeauSans Pro" panose="02000500000000020004" pitchFamily="2" charset="0"/>
              </a:rPr>
              <a:t>nhóm tính năng </a:t>
            </a:r>
            <a:r>
              <a:rPr lang="vi-VN" sz="1800" dirty="0">
                <a:solidFill>
                  <a:schemeClr val="dk1"/>
                </a:solidFill>
                <a:latin typeface="PF BeauSans Pro" panose="02000500000000020004" pitchFamily="2" charset="0"/>
              </a:rPr>
              <a:t>(VD: Generator + Transformer)</a:t>
            </a:r>
            <a:endParaRPr lang="en-US" sz="1800" dirty="0">
              <a:solidFill>
                <a:schemeClr val="dk1"/>
              </a:solidFill>
              <a:latin typeface="PF BeauSans Pro" panose="02000500000000020004" pitchFamily="2" charset="0"/>
            </a:endParaRPr>
          </a:p>
        </p:txBody>
      </p:sp>
      <p:pic>
        <p:nvPicPr>
          <p:cNvPr id="1034" name="Picture 10">
            <a:extLst>
              <a:ext uri="{FF2B5EF4-FFF2-40B4-BE49-F238E27FC236}">
                <a16:creationId xmlns:a16="http://schemas.microsoft.com/office/drawing/2014/main" id="{BECB5EA8-0924-4956-A012-EC1024ED37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52" t="204" r="64172" b="-204"/>
          <a:stretch/>
        </p:blipFill>
        <p:spPr bwMode="auto">
          <a:xfrm>
            <a:off x="8090109" y="925652"/>
            <a:ext cx="2659511" cy="505154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995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1723D5BB-C7C2-4054-866A-C9A6457663FD}"/>
              </a:ext>
            </a:extLst>
          </p:cNvPr>
          <p:cNvSpPr/>
          <p:nvPr/>
        </p:nvSpPr>
        <p:spPr>
          <a:xfrm>
            <a:off x="6213674" y="1839895"/>
            <a:ext cx="5428788" cy="2994801"/>
          </a:xfrm>
          <a:prstGeom prst="roundRect">
            <a:avLst/>
          </a:prstGeom>
          <a:solidFill>
            <a:srgbClr val="FFFAF7"/>
          </a:solidFill>
          <a:ln w="38100">
            <a:solidFill>
              <a:srgbClr val="B029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53B67F2-89B1-40E8-AA83-D6198A90226B}"/>
              </a:ext>
            </a:extLst>
          </p:cNvPr>
          <p:cNvSpPr/>
          <p:nvPr/>
        </p:nvSpPr>
        <p:spPr>
          <a:xfrm>
            <a:off x="740591" y="6421120"/>
            <a:ext cx="1744376"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Nội</a:t>
            </a:r>
            <a:r>
              <a:rPr lang="en-US" sz="1400" b="1" dirty="0">
                <a:solidFill>
                  <a:srgbClr val="ED1B2F"/>
                </a:solidFill>
                <a:latin typeface="FS Magistral Bold Italic" panose="020B08040302040F0304" pitchFamily="34" charset="0"/>
              </a:rPr>
              <a:t> dung ý </a:t>
            </a:r>
            <a:r>
              <a:rPr lang="en-US" sz="1400" b="1" dirty="0" err="1">
                <a:solidFill>
                  <a:srgbClr val="ED1B2F"/>
                </a:solidFill>
                <a:latin typeface="FS Magistral Bold Italic" panose="020B08040302040F0304" pitchFamily="34" charset="0"/>
              </a:rPr>
              <a:t>tưởng</a:t>
            </a:r>
            <a:endParaRPr lang="en-US" sz="1400" b="1" dirty="0">
              <a:solidFill>
                <a:srgbClr val="ED1B2F"/>
              </a:solidFill>
              <a:latin typeface="FS Magistral Bold Italic" panose="020B08040302040F0304" pitchFamily="34" charset="0"/>
            </a:endParaRPr>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6" y="760794"/>
            <a:ext cx="8458200"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54671" y="353820"/>
            <a:ext cx="10130609"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Nền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tảng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phân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tích</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sáng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tạo</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nội</a:t>
            </a:r>
            <a:r>
              <a:rPr lang="en-US" sz="3200" dirty="0">
                <a:solidFill>
                  <a:srgbClr val="FF0000"/>
                </a:solidFill>
                <a:latin typeface="FS Magistral Bold" panose="020B0804030204080304" pitchFamily="34" charset="0"/>
              </a:rPr>
              <a:t> dung </a:t>
            </a:r>
            <a:r>
              <a:rPr lang="en-US" sz="3200" dirty="0" err="1">
                <a:solidFill>
                  <a:srgbClr val="FF0000"/>
                </a:solidFill>
                <a:latin typeface="FS Magistral Bold" panose="020B0804030204080304" pitchFamily="34" charset="0"/>
              </a:rPr>
              <a:t>đa</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thể</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thức</a:t>
            </a:r>
            <a:endParaRPr lang="en-US" sz="3200" dirty="0">
              <a:solidFill>
                <a:srgbClr val="ED1B2F"/>
              </a:solidFill>
              <a:latin typeface="FS Magistral Bold" panose="020B0804030204080304" pitchFamily="34" charset="0"/>
            </a:endParaRPr>
          </a:p>
        </p:txBody>
      </p:sp>
      <p:sp>
        <p:nvSpPr>
          <p:cNvPr id="15" name="TextBox 14">
            <a:extLst>
              <a:ext uri="{FF2B5EF4-FFF2-40B4-BE49-F238E27FC236}">
                <a16:creationId xmlns:a16="http://schemas.microsoft.com/office/drawing/2014/main" id="{4815BD79-6C4E-4A82-9C88-7CD882D7B288}"/>
              </a:ext>
            </a:extLst>
          </p:cNvPr>
          <p:cNvSpPr txBox="1"/>
          <p:nvPr/>
        </p:nvSpPr>
        <p:spPr>
          <a:xfrm>
            <a:off x="298913" y="1938108"/>
            <a:ext cx="5428788" cy="3046988"/>
          </a:xfrm>
          <a:prstGeom prst="rect">
            <a:avLst/>
          </a:prstGeom>
          <a:noFill/>
        </p:spPr>
        <p:txBody>
          <a:bodyPr wrap="square" rtlCol="0">
            <a:spAutoFit/>
          </a:bodyPr>
          <a:lstStyle/>
          <a:p>
            <a:pPr marL="0" lvl="1" algn="l" rtl="0">
              <a:spcBef>
                <a:spcPts val="0"/>
              </a:spcBef>
              <a:spcAft>
                <a:spcPts val="0"/>
              </a:spcAft>
              <a:buSzPts val="1800"/>
            </a:pPr>
            <a:r>
              <a:rPr lang="vi-VN" sz="1800" dirty="0">
                <a:solidFill>
                  <a:schemeClr val="dk1"/>
                </a:solidFill>
                <a:latin typeface="PF BeauSans Pro" panose="02000500000000020004" pitchFamily="2" charset="0"/>
              </a:rPr>
              <a:t>Xây dựng Platform hỗ trợ phân tích và tạo nội dung đa thể thức:</a:t>
            </a:r>
            <a:endParaRPr lang="vi-VN" dirty="0">
              <a:latin typeface="PF BeauSans Pro" panose="02000500000000020004" pitchFamily="2" charset="0"/>
            </a:endParaRPr>
          </a:p>
          <a:p>
            <a:pPr marL="452438" lvl="2" indent="-228599" algn="l" rtl="0">
              <a:spcBef>
                <a:spcPts val="901"/>
              </a:spcBef>
              <a:spcAft>
                <a:spcPts val="0"/>
              </a:spcAft>
              <a:buSzPts val="1800"/>
              <a:buChar char="•"/>
            </a:pPr>
            <a:r>
              <a:rPr lang="vi-VN" sz="1800" dirty="0">
                <a:solidFill>
                  <a:schemeClr val="dk1"/>
                </a:solidFill>
                <a:latin typeface="PF BeauSans Pro" panose="02000500000000020004" pitchFamily="2" charset="0"/>
              </a:rPr>
              <a:t>Tích hợp sẵn các tính năng hỗ trợ phân tích, sáng tạo nội dung theo yêu cầu, mô tả.</a:t>
            </a:r>
            <a:endParaRPr lang="vi-VN" dirty="0">
              <a:latin typeface="PF BeauSans Pro" panose="02000500000000020004" pitchFamily="2" charset="0"/>
            </a:endParaRPr>
          </a:p>
          <a:p>
            <a:pPr marL="452438" lvl="2" indent="-228599" algn="l" rtl="0">
              <a:spcBef>
                <a:spcPts val="901"/>
              </a:spcBef>
              <a:spcAft>
                <a:spcPts val="0"/>
              </a:spcAft>
              <a:buSzPts val="1800"/>
              <a:buChar char="•"/>
            </a:pPr>
            <a:r>
              <a:rPr lang="vi-VN" sz="1800" dirty="0">
                <a:solidFill>
                  <a:schemeClr val="dk1"/>
                </a:solidFill>
                <a:latin typeface="PF BeauSans Pro" panose="02000500000000020004" pitchFamily="2" charset="0"/>
              </a:rPr>
              <a:t>Có giao diện web/app thân thiện cho người sử dụng, dễ dàng thao tác</a:t>
            </a:r>
          </a:p>
          <a:p>
            <a:pPr marL="452438" lvl="2" indent="-228599" algn="l" rtl="0">
              <a:spcBef>
                <a:spcPts val="901"/>
              </a:spcBef>
              <a:spcAft>
                <a:spcPts val="0"/>
              </a:spcAft>
              <a:buSzPts val="1800"/>
              <a:buChar char="•"/>
            </a:pPr>
            <a:r>
              <a:rPr lang="vi-VN" sz="1800" dirty="0">
                <a:solidFill>
                  <a:schemeClr val="dk1"/>
                </a:solidFill>
                <a:latin typeface="PF BeauSans Pro" panose="02000500000000020004" pitchFamily="2" charset="0"/>
              </a:rPr>
              <a:t>Phát huy tối đa tính sáng tạo của con người.</a:t>
            </a:r>
            <a:endParaRPr lang="vi-VN" dirty="0">
              <a:latin typeface="PF BeauSans Pro" panose="02000500000000020004" pitchFamily="2" charset="0"/>
            </a:endParaRPr>
          </a:p>
          <a:p>
            <a:pPr marL="452438" lvl="2" indent="-228599" algn="l" rtl="0">
              <a:spcBef>
                <a:spcPts val="901"/>
              </a:spcBef>
              <a:spcAft>
                <a:spcPts val="0"/>
              </a:spcAft>
              <a:buSzPts val="1800"/>
              <a:buChar char="•"/>
            </a:pPr>
            <a:r>
              <a:rPr lang="vi-VN" sz="1800" dirty="0">
                <a:solidFill>
                  <a:schemeClr val="dk1"/>
                </a:solidFill>
                <a:latin typeface="PF BeauSans Pro" panose="02000500000000020004" pitchFamily="2" charset="0"/>
              </a:rPr>
              <a:t>Hỗ trợ đa ngôn ngữ: tiếng Anh, tiếng Việt, …</a:t>
            </a:r>
            <a:endParaRPr lang="vi-VN" dirty="0">
              <a:latin typeface="PF BeauSans Pro" panose="02000500000000020004" pitchFamily="2" charset="0"/>
            </a:endParaRPr>
          </a:p>
          <a:p>
            <a:endParaRPr lang="en-US" dirty="0">
              <a:latin typeface="FS Magistral Bold" panose="020B0804030204080304" pitchFamily="34" charset="0"/>
            </a:endParaRPr>
          </a:p>
        </p:txBody>
      </p:sp>
      <p:grpSp>
        <p:nvGrpSpPr>
          <p:cNvPr id="19" name="Google Shape;194;p9">
            <a:extLst>
              <a:ext uri="{FF2B5EF4-FFF2-40B4-BE49-F238E27FC236}">
                <a16:creationId xmlns:a16="http://schemas.microsoft.com/office/drawing/2014/main" id="{20D83B00-4A9E-4751-98EF-BF83EFF27102}"/>
              </a:ext>
            </a:extLst>
          </p:cNvPr>
          <p:cNvGrpSpPr/>
          <p:nvPr/>
        </p:nvGrpSpPr>
        <p:grpSpPr>
          <a:xfrm>
            <a:off x="6543719" y="2136825"/>
            <a:ext cx="4768698" cy="2401521"/>
            <a:chOff x="2208753" y="2293691"/>
            <a:chExt cx="7010400" cy="3488769"/>
          </a:xfrm>
        </p:grpSpPr>
        <p:pic>
          <p:nvPicPr>
            <p:cNvPr id="20" name="Google Shape;195;p9">
              <a:extLst>
                <a:ext uri="{FF2B5EF4-FFF2-40B4-BE49-F238E27FC236}">
                  <a16:creationId xmlns:a16="http://schemas.microsoft.com/office/drawing/2014/main" id="{127B0FB2-9CFB-4E6F-89B3-2D2C76B77A01}"/>
                </a:ext>
              </a:extLst>
            </p:cNvPr>
            <p:cNvPicPr preferRelativeResize="0"/>
            <p:nvPr/>
          </p:nvPicPr>
          <p:blipFill rotWithShape="1">
            <a:blip r:embed="rId3">
              <a:alphaModFix/>
            </a:blip>
            <a:srcRect/>
            <a:stretch/>
          </p:blipFill>
          <p:spPr>
            <a:xfrm>
              <a:off x="2208753" y="2293691"/>
              <a:ext cx="7010400" cy="3488769"/>
            </a:xfrm>
            <a:prstGeom prst="rect">
              <a:avLst/>
            </a:prstGeom>
            <a:noFill/>
            <a:ln>
              <a:noFill/>
            </a:ln>
          </p:spPr>
        </p:pic>
        <p:pic>
          <p:nvPicPr>
            <p:cNvPr id="21" name="Google Shape;196;p9">
              <a:extLst>
                <a:ext uri="{FF2B5EF4-FFF2-40B4-BE49-F238E27FC236}">
                  <a16:creationId xmlns:a16="http://schemas.microsoft.com/office/drawing/2014/main" id="{451FAC42-E6DC-451A-AB61-5691A00DDE3B}"/>
                </a:ext>
              </a:extLst>
            </p:cNvPr>
            <p:cNvPicPr preferRelativeResize="0"/>
            <p:nvPr/>
          </p:nvPicPr>
          <p:blipFill rotWithShape="1">
            <a:blip r:embed="rId4">
              <a:alphaModFix/>
            </a:blip>
            <a:srcRect/>
            <a:stretch/>
          </p:blipFill>
          <p:spPr>
            <a:xfrm>
              <a:off x="5029200" y="3200398"/>
              <a:ext cx="1675353" cy="1675353"/>
            </a:xfrm>
            <a:prstGeom prst="rect">
              <a:avLst/>
            </a:prstGeom>
            <a:noFill/>
            <a:ln>
              <a:noFill/>
            </a:ln>
          </p:spPr>
        </p:pic>
      </p:grpSp>
      <p:sp>
        <p:nvSpPr>
          <p:cNvPr id="16" name="TextBox 15">
            <a:extLst>
              <a:ext uri="{FF2B5EF4-FFF2-40B4-BE49-F238E27FC236}">
                <a16:creationId xmlns:a16="http://schemas.microsoft.com/office/drawing/2014/main" id="{916A3B96-2692-4937-9663-171777432B34}"/>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Tree>
    <p:extLst>
      <p:ext uri="{BB962C8B-B14F-4D97-AF65-F5344CB8AC3E}">
        <p14:creationId xmlns:p14="http://schemas.microsoft.com/office/powerpoint/2010/main" val="3690187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382269C-1F50-4ACB-9DC9-98A60811E34F}"/>
              </a:ext>
            </a:extLst>
          </p:cNvPr>
          <p:cNvSpPr/>
          <p:nvPr/>
        </p:nvSpPr>
        <p:spPr>
          <a:xfrm>
            <a:off x="59144" y="602530"/>
            <a:ext cx="12208936" cy="2493772"/>
          </a:xfrm>
          <a:prstGeom prst="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53B67F2-89B1-40E8-AA83-D6198A90226B}"/>
              </a:ext>
            </a:extLst>
          </p:cNvPr>
          <p:cNvSpPr/>
          <p:nvPr/>
        </p:nvSpPr>
        <p:spPr>
          <a:xfrm>
            <a:off x="740591" y="6421120"/>
            <a:ext cx="1744376"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Nội</a:t>
            </a:r>
            <a:r>
              <a:rPr lang="en-US" sz="1400" b="1" dirty="0">
                <a:solidFill>
                  <a:srgbClr val="ED1B2F"/>
                </a:solidFill>
                <a:latin typeface="FS Magistral Bold Italic" panose="020B08040302040F0304" pitchFamily="34" charset="0"/>
              </a:rPr>
              <a:t> dung ý </a:t>
            </a:r>
            <a:r>
              <a:rPr lang="en-US" sz="1400" b="1" dirty="0" err="1">
                <a:solidFill>
                  <a:srgbClr val="ED1B2F"/>
                </a:solidFill>
                <a:latin typeface="FS Magistral Bold Italic" panose="020B08040302040F0304" pitchFamily="34" charset="0"/>
              </a:rPr>
              <a:t>tưởng</a:t>
            </a:r>
            <a:endParaRPr lang="en-US" sz="1400" b="1" dirty="0">
              <a:solidFill>
                <a:srgbClr val="ED1B2F"/>
              </a:solidFill>
              <a:latin typeface="FS Magistral Bold Italic" panose="020B08040302040F0304" pitchFamily="34" charset="0"/>
            </a:endParaRPr>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6" y="3654478"/>
            <a:ext cx="3132669"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graphicFrame>
        <p:nvGraphicFramePr>
          <p:cNvPr id="3" name="Diagram 2">
            <a:extLst>
              <a:ext uri="{FF2B5EF4-FFF2-40B4-BE49-F238E27FC236}">
                <a16:creationId xmlns:a16="http://schemas.microsoft.com/office/drawing/2014/main" id="{BB305B1B-9FDB-44AD-9332-A87109D6B420}"/>
              </a:ext>
            </a:extLst>
          </p:cNvPr>
          <p:cNvGraphicFramePr/>
          <p:nvPr>
            <p:extLst>
              <p:ext uri="{D42A27DB-BD31-4B8C-83A1-F6EECF244321}">
                <p14:modId xmlns:p14="http://schemas.microsoft.com/office/powerpoint/2010/main" val="3103321249"/>
              </p:ext>
            </p:extLst>
          </p:nvPr>
        </p:nvGraphicFramePr>
        <p:xfrm>
          <a:off x="7387434" y="3399732"/>
          <a:ext cx="4880646" cy="26802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2" name="TextBox 21">
            <a:extLst>
              <a:ext uri="{FF2B5EF4-FFF2-40B4-BE49-F238E27FC236}">
                <a16:creationId xmlns:a16="http://schemas.microsoft.com/office/drawing/2014/main" id="{806F2A14-0467-4833-84B1-093B9584BA4F}"/>
              </a:ext>
            </a:extLst>
          </p:cNvPr>
          <p:cNvSpPr txBox="1"/>
          <p:nvPr/>
        </p:nvSpPr>
        <p:spPr>
          <a:xfrm>
            <a:off x="337957" y="3328709"/>
            <a:ext cx="4804568" cy="52322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800" dirty="0" err="1">
                <a:solidFill>
                  <a:srgbClr val="FF0000"/>
                </a:solidFill>
                <a:latin typeface="FS Magistral Bold" panose="020B0804030204080304" pitchFamily="34" charset="0"/>
              </a:rPr>
              <a:t>Tính</a:t>
            </a:r>
            <a:r>
              <a:rPr lang="en-US" sz="2800" dirty="0">
                <a:solidFill>
                  <a:srgbClr val="FF0000"/>
                </a:solidFill>
                <a:latin typeface="FS Magistral Bold" panose="020B0804030204080304" pitchFamily="34" charset="0"/>
              </a:rPr>
              <a:t> </a:t>
            </a:r>
            <a:r>
              <a:rPr lang="en-US" sz="2800" dirty="0" err="1">
                <a:solidFill>
                  <a:srgbClr val="FF0000"/>
                </a:solidFill>
                <a:latin typeface="FS Magistral Bold" panose="020B0804030204080304" pitchFamily="34" charset="0"/>
              </a:rPr>
              <a:t>năng</a:t>
            </a:r>
            <a:r>
              <a:rPr lang="en-US" sz="2800" dirty="0">
                <a:solidFill>
                  <a:srgbClr val="FF0000"/>
                </a:solidFill>
                <a:latin typeface="FS Magistral Bold" panose="020B0804030204080304" pitchFamily="34" charset="0"/>
              </a:rPr>
              <a:t> </a:t>
            </a:r>
            <a:r>
              <a:rPr lang="en-US" sz="2800" dirty="0" err="1">
                <a:solidFill>
                  <a:srgbClr val="FF0000"/>
                </a:solidFill>
                <a:latin typeface="FS Magistral Bold" panose="020B0804030204080304" pitchFamily="34" charset="0"/>
              </a:rPr>
              <a:t>nổi</a:t>
            </a:r>
            <a:r>
              <a:rPr lang="en-US" sz="2800" dirty="0">
                <a:solidFill>
                  <a:srgbClr val="FF0000"/>
                </a:solidFill>
                <a:latin typeface="FS Magistral Bold" panose="020B0804030204080304" pitchFamily="34" charset="0"/>
              </a:rPr>
              <a:t> </a:t>
            </a:r>
            <a:r>
              <a:rPr lang="en-US" sz="2800" dirty="0" err="1">
                <a:solidFill>
                  <a:srgbClr val="FF0000"/>
                </a:solidFill>
                <a:latin typeface="FS Magistral Bold" panose="020B0804030204080304" pitchFamily="34" charset="0"/>
              </a:rPr>
              <a:t>bật</a:t>
            </a:r>
            <a:endParaRPr lang="en-US" sz="2800" dirty="0">
              <a:solidFill>
                <a:srgbClr val="FF0000"/>
              </a:solidFill>
              <a:latin typeface="FS Magistral Bold" panose="020B0804030204080304" pitchFamily="34" charset="0"/>
            </a:endParaRPr>
          </a:p>
        </p:txBody>
      </p:sp>
      <p:sp>
        <p:nvSpPr>
          <p:cNvPr id="15" name="TextBox 14">
            <a:extLst>
              <a:ext uri="{FF2B5EF4-FFF2-40B4-BE49-F238E27FC236}">
                <a16:creationId xmlns:a16="http://schemas.microsoft.com/office/drawing/2014/main" id="{4815BD79-6C4E-4A82-9C88-7CD882D7B288}"/>
              </a:ext>
            </a:extLst>
          </p:cNvPr>
          <p:cNvSpPr txBox="1"/>
          <p:nvPr/>
        </p:nvSpPr>
        <p:spPr>
          <a:xfrm>
            <a:off x="198886" y="4032954"/>
            <a:ext cx="7108100" cy="2031325"/>
          </a:xfrm>
          <a:prstGeom prst="rect">
            <a:avLst/>
          </a:prstGeom>
          <a:noFill/>
        </p:spPr>
        <p:txBody>
          <a:bodyPr wrap="square" rtlCol="0">
            <a:spAutoFit/>
          </a:bodyPr>
          <a:lstStyle/>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Tạo văn bản, hình ảnh, audio, video chất lượng</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Hỗ trợ tạo tài liệu trình chiếu, video đào tạo</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Biên tập, tạo video ngắn, highlight, best cut từ nội dung video gốc</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Phân tích, tổng hợp, tóm tắt, truy vấn, số hóa nội dung văn bản</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Hỗ trợ ý tưởng, sáng tác nhạc</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a:t>
            </a:r>
          </a:p>
        </p:txBody>
      </p:sp>
      <p:sp>
        <p:nvSpPr>
          <p:cNvPr id="32" name="TextBox 31">
            <a:extLst>
              <a:ext uri="{FF2B5EF4-FFF2-40B4-BE49-F238E27FC236}">
                <a16:creationId xmlns:a16="http://schemas.microsoft.com/office/drawing/2014/main" id="{84ACB859-EC4E-4265-B266-5128A1FADA57}"/>
              </a:ext>
            </a:extLst>
          </p:cNvPr>
          <p:cNvSpPr txBox="1"/>
          <p:nvPr/>
        </p:nvSpPr>
        <p:spPr>
          <a:xfrm>
            <a:off x="791391" y="745941"/>
            <a:ext cx="2726780" cy="523220"/>
          </a:xfrm>
          <a:prstGeom prst="rect">
            <a:avLst/>
          </a:prstGeom>
          <a:noFill/>
        </p:spPr>
        <p:txBody>
          <a:bodyPr wrap="square" rtlCol="0">
            <a:spAutoFit/>
          </a:bodyPr>
          <a:lstStyle/>
          <a:p>
            <a:r>
              <a:rPr lang="en-US" sz="2800" b="1" dirty="0">
                <a:ln w="9525">
                  <a:solidFill>
                    <a:srgbClr val="FEDEDE"/>
                  </a:solidFill>
                  <a:prstDash val="solid"/>
                </a:ln>
                <a:solidFill>
                  <a:srgbClr val="FF0000"/>
                </a:solidFill>
                <a:effectLst>
                  <a:outerShdw blurRad="12700" dist="38100" dir="2700000" algn="tl" rotWithShape="0">
                    <a:schemeClr val="bg1">
                      <a:lumMod val="50000"/>
                    </a:schemeClr>
                  </a:outerShdw>
                </a:effectLst>
                <a:latin typeface="FS Magistral Extra Bold" panose="020B0904030204080304" pitchFamily="34" charset="0"/>
              </a:rPr>
              <a:t>Big Idea</a:t>
            </a:r>
          </a:p>
        </p:txBody>
      </p:sp>
      <p:sp>
        <p:nvSpPr>
          <p:cNvPr id="33" name="TextBox 32">
            <a:extLst>
              <a:ext uri="{FF2B5EF4-FFF2-40B4-BE49-F238E27FC236}">
                <a16:creationId xmlns:a16="http://schemas.microsoft.com/office/drawing/2014/main" id="{7EF3F8AD-2CD7-43A3-AF52-A01557776DF3}"/>
              </a:ext>
            </a:extLst>
          </p:cNvPr>
          <p:cNvSpPr txBox="1"/>
          <p:nvPr/>
        </p:nvSpPr>
        <p:spPr>
          <a:xfrm>
            <a:off x="791391" y="1329653"/>
            <a:ext cx="4804568"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err="1">
                <a:latin typeface="PF BeauSans Pro" panose="02000500000000020004" pitchFamily="2" charset="0"/>
              </a:rPr>
              <a:t>Đơn</a:t>
            </a:r>
            <a:r>
              <a:rPr lang="en-US" sz="2000" dirty="0">
                <a:latin typeface="PF BeauSans Pro" panose="02000500000000020004" pitchFamily="2" charset="0"/>
              </a:rPr>
              <a:t> </a:t>
            </a:r>
            <a:r>
              <a:rPr lang="en-US" sz="2000" dirty="0" err="1">
                <a:latin typeface="PF BeauSans Pro" panose="02000500000000020004" pitchFamily="2" charset="0"/>
              </a:rPr>
              <a:t>giản</a:t>
            </a:r>
            <a:r>
              <a:rPr lang="en-US" sz="2000" dirty="0">
                <a:latin typeface="PF BeauSans Pro" panose="02000500000000020004" pitchFamily="2" charset="0"/>
              </a:rPr>
              <a:t>, </a:t>
            </a:r>
            <a:r>
              <a:rPr lang="en-US" sz="2000" dirty="0" err="1">
                <a:latin typeface="PF BeauSans Pro" panose="02000500000000020004" pitchFamily="2" charset="0"/>
              </a:rPr>
              <a:t>dễ</a:t>
            </a:r>
            <a:r>
              <a:rPr lang="en-US" sz="2000" dirty="0">
                <a:latin typeface="PF BeauSans Pro" panose="02000500000000020004" pitchFamily="2" charset="0"/>
              </a:rPr>
              <a:t> </a:t>
            </a:r>
            <a:r>
              <a:rPr lang="en-US" sz="2000" dirty="0" err="1">
                <a:latin typeface="PF BeauSans Pro" panose="02000500000000020004" pitchFamily="2" charset="0"/>
              </a:rPr>
              <a:t>tiếp</a:t>
            </a:r>
            <a:r>
              <a:rPr lang="en-US" sz="2000" dirty="0">
                <a:latin typeface="PF BeauSans Pro" panose="02000500000000020004" pitchFamily="2" charset="0"/>
              </a:rPr>
              <a:t> </a:t>
            </a:r>
            <a:r>
              <a:rPr lang="en-US" sz="2000" dirty="0" err="1">
                <a:latin typeface="PF BeauSans Pro" panose="02000500000000020004" pitchFamily="2" charset="0"/>
              </a:rPr>
              <a:t>cận</a:t>
            </a:r>
            <a:r>
              <a:rPr lang="en-US" sz="2000" dirty="0">
                <a:latin typeface="PF BeauSans Pro" panose="02000500000000020004" pitchFamily="2" charset="0"/>
              </a:rPr>
              <a:t>, </a:t>
            </a:r>
            <a:r>
              <a:rPr lang="en-US" sz="2000" dirty="0" err="1">
                <a:latin typeface="PF BeauSans Pro" panose="02000500000000020004" pitchFamily="2" charset="0"/>
              </a:rPr>
              <a:t>hiệu</a:t>
            </a:r>
            <a:r>
              <a:rPr lang="en-US" sz="2000" dirty="0">
                <a:latin typeface="PF BeauSans Pro" panose="02000500000000020004" pitchFamily="2" charset="0"/>
              </a:rPr>
              <a:t> </a:t>
            </a:r>
            <a:r>
              <a:rPr lang="en-US" sz="2000" dirty="0" err="1">
                <a:latin typeface="PF BeauSans Pro" panose="02000500000000020004" pitchFamily="2" charset="0"/>
              </a:rPr>
              <a:t>quả</a:t>
            </a:r>
            <a:r>
              <a:rPr lang="en-US" sz="2000" dirty="0">
                <a:latin typeface="PF BeauSans Pro" panose="02000500000000020004" pitchFamily="2" charset="0"/>
              </a:rPr>
              <a:t> </a:t>
            </a:r>
            <a:r>
              <a:rPr lang="en-US" sz="2000" dirty="0" err="1">
                <a:latin typeface="PF BeauSans Pro" panose="02000500000000020004" pitchFamily="2" charset="0"/>
              </a:rPr>
              <a:t>nhanh</a:t>
            </a:r>
            <a:endParaRPr lang="en-US" sz="2000" dirty="0">
              <a:latin typeface="PF BeauSans Pro" panose="02000500000000020004" pitchFamily="2" charset="0"/>
            </a:endParaRPr>
          </a:p>
        </p:txBody>
      </p:sp>
      <p:sp>
        <p:nvSpPr>
          <p:cNvPr id="35" name="TextBox 34">
            <a:extLst>
              <a:ext uri="{FF2B5EF4-FFF2-40B4-BE49-F238E27FC236}">
                <a16:creationId xmlns:a16="http://schemas.microsoft.com/office/drawing/2014/main" id="{3D977D0B-05B8-47C1-B74C-D77298E0C587}"/>
              </a:ext>
            </a:extLst>
          </p:cNvPr>
          <p:cNvSpPr txBox="1"/>
          <p:nvPr/>
        </p:nvSpPr>
        <p:spPr>
          <a:xfrm>
            <a:off x="740590" y="2456701"/>
            <a:ext cx="11235509"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vi-VN" sz="2000" dirty="0">
                <a:latin typeface="PF BeauSans Pro" panose="02000500000000020004" pitchFamily="2" charset="0"/>
              </a:rPr>
              <a:t>Hãy đưa chúng tôi ý tưởng của bạn, chúng tôi sẽ giúp bạn hiện thực hoá</a:t>
            </a:r>
          </a:p>
        </p:txBody>
      </p:sp>
      <p:sp>
        <p:nvSpPr>
          <p:cNvPr id="36" name="TextBox 35">
            <a:extLst>
              <a:ext uri="{FF2B5EF4-FFF2-40B4-BE49-F238E27FC236}">
                <a16:creationId xmlns:a16="http://schemas.microsoft.com/office/drawing/2014/main" id="{D7D57905-F100-4C7D-A70B-17F5721D729E}"/>
              </a:ext>
            </a:extLst>
          </p:cNvPr>
          <p:cNvSpPr txBox="1"/>
          <p:nvPr/>
        </p:nvSpPr>
        <p:spPr>
          <a:xfrm>
            <a:off x="4994661" y="1243465"/>
            <a:ext cx="1909473" cy="52322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800" dirty="0">
                <a:solidFill>
                  <a:srgbClr val="FF0000"/>
                </a:solidFill>
                <a:latin typeface="FS Magistral Bold" panose="020B0804030204080304" pitchFamily="34" charset="0"/>
              </a:rPr>
              <a:t>”</a:t>
            </a:r>
          </a:p>
        </p:txBody>
      </p:sp>
      <p:sp>
        <p:nvSpPr>
          <p:cNvPr id="37" name="TextBox 36">
            <a:extLst>
              <a:ext uri="{FF2B5EF4-FFF2-40B4-BE49-F238E27FC236}">
                <a16:creationId xmlns:a16="http://schemas.microsoft.com/office/drawing/2014/main" id="{B48C53D6-4FEC-49B0-918B-957F8C3BB1C8}"/>
              </a:ext>
            </a:extLst>
          </p:cNvPr>
          <p:cNvSpPr txBox="1"/>
          <p:nvPr/>
        </p:nvSpPr>
        <p:spPr>
          <a:xfrm>
            <a:off x="575494" y="1243465"/>
            <a:ext cx="1909473" cy="52322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800" dirty="0">
                <a:solidFill>
                  <a:srgbClr val="FF0000"/>
                </a:solidFill>
                <a:latin typeface="FS Magistral Bold" panose="020B0804030204080304" pitchFamily="34" charset="0"/>
              </a:rPr>
              <a:t>”</a:t>
            </a:r>
          </a:p>
        </p:txBody>
      </p:sp>
      <p:sp>
        <p:nvSpPr>
          <p:cNvPr id="38" name="TextBox 37">
            <a:extLst>
              <a:ext uri="{FF2B5EF4-FFF2-40B4-BE49-F238E27FC236}">
                <a16:creationId xmlns:a16="http://schemas.microsoft.com/office/drawing/2014/main" id="{3F0DCEC4-5B2F-4248-A67A-8D6DB33466DE}"/>
              </a:ext>
            </a:extLst>
          </p:cNvPr>
          <p:cNvSpPr txBox="1"/>
          <p:nvPr/>
        </p:nvSpPr>
        <p:spPr>
          <a:xfrm>
            <a:off x="556322" y="2333591"/>
            <a:ext cx="1909473" cy="52322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800" dirty="0">
                <a:solidFill>
                  <a:srgbClr val="FF0000"/>
                </a:solidFill>
                <a:latin typeface="FS Magistral Bold" panose="020B0804030204080304" pitchFamily="34" charset="0"/>
              </a:rPr>
              <a:t>”</a:t>
            </a:r>
          </a:p>
        </p:txBody>
      </p:sp>
      <p:sp>
        <p:nvSpPr>
          <p:cNvPr id="39" name="TextBox 38">
            <a:extLst>
              <a:ext uri="{FF2B5EF4-FFF2-40B4-BE49-F238E27FC236}">
                <a16:creationId xmlns:a16="http://schemas.microsoft.com/office/drawing/2014/main" id="{D5ED493F-511E-4A10-A3D2-032E2E98CB39}"/>
              </a:ext>
            </a:extLst>
          </p:cNvPr>
          <p:cNvSpPr txBox="1"/>
          <p:nvPr/>
        </p:nvSpPr>
        <p:spPr>
          <a:xfrm>
            <a:off x="8873020" y="2373792"/>
            <a:ext cx="1909473" cy="52322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800" dirty="0">
                <a:solidFill>
                  <a:srgbClr val="FF0000"/>
                </a:solidFill>
                <a:latin typeface="FS Magistral Bold" panose="020B0804030204080304" pitchFamily="34" charset="0"/>
              </a:rPr>
              <a:t>”</a:t>
            </a:r>
          </a:p>
        </p:txBody>
      </p:sp>
      <p:sp>
        <p:nvSpPr>
          <p:cNvPr id="9" name="Rectangle 8">
            <a:extLst>
              <a:ext uri="{FF2B5EF4-FFF2-40B4-BE49-F238E27FC236}">
                <a16:creationId xmlns:a16="http://schemas.microsoft.com/office/drawing/2014/main" id="{D8C5405B-F3A0-4E83-A5C2-FDB47E09FB3A}"/>
              </a:ext>
            </a:extLst>
          </p:cNvPr>
          <p:cNvSpPr/>
          <p:nvPr/>
        </p:nvSpPr>
        <p:spPr>
          <a:xfrm>
            <a:off x="740590" y="1915519"/>
            <a:ext cx="2683748" cy="523220"/>
          </a:xfrm>
          <a:prstGeom prst="rect">
            <a:avLst/>
          </a:prstGeom>
          <a:noFill/>
        </p:spPr>
        <p:txBody>
          <a:bodyPr wrap="none" lIns="91440" tIns="45720" rIns="91440" bIns="45720">
            <a:spAutoFit/>
          </a:bodyPr>
          <a:lstStyle/>
          <a:p>
            <a:pPr algn="ctr"/>
            <a:r>
              <a:rPr lang="en-US" sz="2800" b="1" dirty="0">
                <a:ln w="9525">
                  <a:solidFill>
                    <a:srgbClr val="FEDEDE"/>
                  </a:solidFill>
                  <a:prstDash val="solid"/>
                </a:ln>
                <a:solidFill>
                  <a:srgbClr val="FF0000"/>
                </a:solidFill>
                <a:effectLst>
                  <a:outerShdw blurRad="12700" dist="38100" dir="2700000" algn="tl" rotWithShape="0">
                    <a:schemeClr val="bg1">
                      <a:lumMod val="50000"/>
                    </a:schemeClr>
                  </a:outerShdw>
                </a:effectLst>
                <a:latin typeface="FS Magistral Extra Bold" panose="020B0904030204080304" pitchFamily="34" charset="0"/>
              </a:rPr>
              <a:t>Key Message</a:t>
            </a:r>
          </a:p>
        </p:txBody>
      </p:sp>
      <p:sp>
        <p:nvSpPr>
          <p:cNvPr id="23" name="TextBox 22">
            <a:extLst>
              <a:ext uri="{FF2B5EF4-FFF2-40B4-BE49-F238E27FC236}">
                <a16:creationId xmlns:a16="http://schemas.microsoft.com/office/drawing/2014/main" id="{C7411135-A98D-40C7-8001-41EE94D963F7}"/>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28" name="Star: 4 Points 27">
            <a:extLst>
              <a:ext uri="{FF2B5EF4-FFF2-40B4-BE49-F238E27FC236}">
                <a16:creationId xmlns:a16="http://schemas.microsoft.com/office/drawing/2014/main" id="{3C3B7C21-7D5F-4498-9B94-D9C42949C246}"/>
              </a:ext>
            </a:extLst>
          </p:cNvPr>
          <p:cNvSpPr/>
          <p:nvPr/>
        </p:nvSpPr>
        <p:spPr>
          <a:xfrm>
            <a:off x="198886" y="691596"/>
            <a:ext cx="575491" cy="669253"/>
          </a:xfrm>
          <a:prstGeom prst="star4">
            <a:avLst/>
          </a:prstGeom>
          <a:solidFill>
            <a:srgbClr val="ED1B2F"/>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7292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1723D5BB-C7C2-4054-866A-C9A6457663FD}"/>
              </a:ext>
            </a:extLst>
          </p:cNvPr>
          <p:cNvSpPr/>
          <p:nvPr/>
        </p:nvSpPr>
        <p:spPr>
          <a:xfrm>
            <a:off x="9055180" y="1598655"/>
            <a:ext cx="2894960" cy="3989345"/>
          </a:xfrm>
          <a:prstGeom prst="roundRect">
            <a:avLst/>
          </a:prstGeom>
          <a:solidFill>
            <a:srgbClr val="FFFAF7"/>
          </a:solidFill>
          <a:ln w="38100">
            <a:solidFill>
              <a:srgbClr val="B029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53B67F2-89B1-40E8-AA83-D6198A90226B}"/>
              </a:ext>
            </a:extLst>
          </p:cNvPr>
          <p:cNvSpPr/>
          <p:nvPr/>
        </p:nvSpPr>
        <p:spPr>
          <a:xfrm>
            <a:off x="740591" y="6421120"/>
            <a:ext cx="1744376"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Nội</a:t>
            </a:r>
            <a:r>
              <a:rPr lang="en-US" sz="1400" b="1" dirty="0">
                <a:solidFill>
                  <a:srgbClr val="ED1B2F"/>
                </a:solidFill>
                <a:latin typeface="FS Magistral Bold Italic" panose="020B08040302040F0304" pitchFamily="34" charset="0"/>
              </a:rPr>
              <a:t> dung ý </a:t>
            </a:r>
            <a:r>
              <a:rPr lang="en-US" sz="1400" b="1" dirty="0" err="1">
                <a:solidFill>
                  <a:srgbClr val="ED1B2F"/>
                </a:solidFill>
                <a:latin typeface="FS Magistral Bold Italic" panose="020B08040302040F0304" pitchFamily="34" charset="0"/>
              </a:rPr>
              <a:t>tưởng</a:t>
            </a:r>
            <a:endParaRPr lang="en-US" sz="1400" b="1" dirty="0">
              <a:solidFill>
                <a:srgbClr val="ED1B2F"/>
              </a:solidFill>
              <a:latin typeface="FS Magistral Bold Italic" panose="020B08040302040F0304" pitchFamily="34" charset="0"/>
            </a:endParaRPr>
          </a:p>
        </p:txBody>
      </p:sp>
      <p:sp>
        <p:nvSpPr>
          <p:cNvPr id="6" name="TextBox 5">
            <a:extLst>
              <a:ext uri="{FF2B5EF4-FFF2-40B4-BE49-F238E27FC236}">
                <a16:creationId xmlns:a16="http://schemas.microsoft.com/office/drawing/2014/main" id="{46A360D8-2335-4FA2-96E8-A410459260DE}"/>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5" y="760794"/>
            <a:ext cx="3712636"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12264" y="400141"/>
            <a:ext cx="4599405"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Người</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dùng</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mục</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tiêu</a:t>
            </a:r>
            <a:endParaRPr lang="en-US" sz="3200" dirty="0">
              <a:solidFill>
                <a:srgbClr val="ED1B2F"/>
              </a:solidFill>
              <a:latin typeface="FS Magistral Bold" panose="020B0804030204080304" pitchFamily="34" charset="0"/>
            </a:endParaRPr>
          </a:p>
        </p:txBody>
      </p:sp>
      <p:sp>
        <p:nvSpPr>
          <p:cNvPr id="15" name="TextBox 14">
            <a:extLst>
              <a:ext uri="{FF2B5EF4-FFF2-40B4-BE49-F238E27FC236}">
                <a16:creationId xmlns:a16="http://schemas.microsoft.com/office/drawing/2014/main" id="{4815BD79-6C4E-4A82-9C88-7CD882D7B288}"/>
              </a:ext>
            </a:extLst>
          </p:cNvPr>
          <p:cNvSpPr txBox="1"/>
          <p:nvPr/>
        </p:nvSpPr>
        <p:spPr>
          <a:xfrm>
            <a:off x="981306" y="1610505"/>
            <a:ext cx="7683191" cy="646331"/>
          </a:xfrm>
          <a:prstGeom prst="rect">
            <a:avLst/>
          </a:prstGeom>
          <a:noFill/>
        </p:spPr>
        <p:txBody>
          <a:bodyPr wrap="square" rtlCol="0">
            <a:spAutoFit/>
          </a:bodyPr>
          <a:lstStyle/>
          <a:p>
            <a:pPr marL="0" lvl="1" algn="l" rtl="0">
              <a:spcBef>
                <a:spcPts val="0"/>
              </a:spcBef>
              <a:spcAft>
                <a:spcPts val="0"/>
              </a:spcAft>
              <a:buSzPts val="1800"/>
            </a:pPr>
            <a:r>
              <a:rPr lang="vi-VN" sz="1800" dirty="0">
                <a:solidFill>
                  <a:schemeClr val="dk1"/>
                </a:solidFill>
                <a:latin typeface="PF BeauSans Pro" panose="02000500000000020004" pitchFamily="2" charset="0"/>
              </a:rPr>
              <a:t>Truyền thông, văn phòng, dịch vụ truyền hình, dịch vụ khách hàng, nhân viên bán hàng, …</a:t>
            </a:r>
          </a:p>
        </p:txBody>
      </p:sp>
      <p:grpSp>
        <p:nvGrpSpPr>
          <p:cNvPr id="9" name="Group 8">
            <a:extLst>
              <a:ext uri="{FF2B5EF4-FFF2-40B4-BE49-F238E27FC236}">
                <a16:creationId xmlns:a16="http://schemas.microsoft.com/office/drawing/2014/main" id="{D915204B-CABF-499F-9402-481FAF425DD0}"/>
              </a:ext>
            </a:extLst>
          </p:cNvPr>
          <p:cNvGrpSpPr/>
          <p:nvPr/>
        </p:nvGrpSpPr>
        <p:grpSpPr>
          <a:xfrm>
            <a:off x="371122" y="1167769"/>
            <a:ext cx="527779" cy="527779"/>
            <a:chOff x="371122" y="1345569"/>
            <a:chExt cx="527779" cy="527779"/>
          </a:xfrm>
        </p:grpSpPr>
        <p:sp>
          <p:nvSpPr>
            <p:cNvPr id="2" name="Oval 1">
              <a:extLst>
                <a:ext uri="{FF2B5EF4-FFF2-40B4-BE49-F238E27FC236}">
                  <a16:creationId xmlns:a16="http://schemas.microsoft.com/office/drawing/2014/main" id="{E7354826-0BE1-41FC-9600-4BE337F0D16C}"/>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5C37B39C-10AD-469F-B82C-BF8D282C7BD1}"/>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CD649AF7-2F62-447E-9E85-CE46BEB30818}"/>
              </a:ext>
            </a:extLst>
          </p:cNvPr>
          <p:cNvSpPr txBox="1"/>
          <p:nvPr/>
        </p:nvSpPr>
        <p:spPr>
          <a:xfrm>
            <a:off x="488483" y="1167769"/>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1</a:t>
            </a:r>
          </a:p>
        </p:txBody>
      </p:sp>
      <p:sp>
        <p:nvSpPr>
          <p:cNvPr id="23" name="TextBox 22">
            <a:extLst>
              <a:ext uri="{FF2B5EF4-FFF2-40B4-BE49-F238E27FC236}">
                <a16:creationId xmlns:a16="http://schemas.microsoft.com/office/drawing/2014/main" id="{361A3570-FC2A-454F-BED0-94C7D921BA75}"/>
              </a:ext>
            </a:extLst>
          </p:cNvPr>
          <p:cNvSpPr txBox="1"/>
          <p:nvPr/>
        </p:nvSpPr>
        <p:spPr>
          <a:xfrm>
            <a:off x="1013281" y="1198546"/>
            <a:ext cx="4599405"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000" dirty="0" err="1">
                <a:solidFill>
                  <a:srgbClr val="ED1B2F"/>
                </a:solidFill>
                <a:latin typeface="FS Magistral Bold" panose="020B0804030204080304" pitchFamily="34" charset="0"/>
              </a:rPr>
              <a:t>Nội</a:t>
            </a:r>
            <a:r>
              <a:rPr lang="en-US" sz="2000" dirty="0">
                <a:solidFill>
                  <a:srgbClr val="ED1B2F"/>
                </a:solidFill>
                <a:latin typeface="FS Magistral Bold" panose="020B0804030204080304" pitchFamily="34" charset="0"/>
              </a:rPr>
              <a:t> </a:t>
            </a:r>
            <a:r>
              <a:rPr lang="en-US" sz="2000" dirty="0" err="1">
                <a:solidFill>
                  <a:srgbClr val="ED1B2F"/>
                </a:solidFill>
                <a:latin typeface="FS Magistral Bold" panose="020B0804030204080304" pitchFamily="34" charset="0"/>
              </a:rPr>
              <a:t>bộ</a:t>
            </a:r>
            <a:r>
              <a:rPr lang="en-US" sz="2000" dirty="0">
                <a:solidFill>
                  <a:srgbClr val="ED1B2F"/>
                </a:solidFill>
                <a:latin typeface="FS Magistral Bold" panose="020B0804030204080304" pitchFamily="34" charset="0"/>
              </a:rPr>
              <a:t>:</a:t>
            </a:r>
          </a:p>
        </p:txBody>
      </p:sp>
      <p:grpSp>
        <p:nvGrpSpPr>
          <p:cNvPr id="24" name="Group 23">
            <a:extLst>
              <a:ext uri="{FF2B5EF4-FFF2-40B4-BE49-F238E27FC236}">
                <a16:creationId xmlns:a16="http://schemas.microsoft.com/office/drawing/2014/main" id="{B19F545A-45EE-442A-BB0C-91E323477D6B}"/>
              </a:ext>
            </a:extLst>
          </p:cNvPr>
          <p:cNvGrpSpPr/>
          <p:nvPr/>
        </p:nvGrpSpPr>
        <p:grpSpPr>
          <a:xfrm>
            <a:off x="371122" y="2488928"/>
            <a:ext cx="527779" cy="527779"/>
            <a:chOff x="371122" y="1345569"/>
            <a:chExt cx="527779" cy="527779"/>
          </a:xfrm>
        </p:grpSpPr>
        <p:sp>
          <p:nvSpPr>
            <p:cNvPr id="25" name="Oval 24">
              <a:extLst>
                <a:ext uri="{FF2B5EF4-FFF2-40B4-BE49-F238E27FC236}">
                  <a16:creationId xmlns:a16="http://schemas.microsoft.com/office/drawing/2014/main" id="{77A805C4-B048-497E-9472-BA7D6B8F6019}"/>
                </a:ext>
              </a:extLst>
            </p:cNvPr>
            <p:cNvSpPr/>
            <p:nvPr/>
          </p:nvSpPr>
          <p:spPr>
            <a:xfrm>
              <a:off x="371122" y="13455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4EBD1CED-92FC-41F6-904D-E4994E8F22EE}"/>
                </a:ext>
              </a:extLst>
            </p:cNvPr>
            <p:cNvSpPr/>
            <p:nvPr/>
          </p:nvSpPr>
          <p:spPr>
            <a:xfrm>
              <a:off x="420747" y="13969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TextBox 26">
            <a:extLst>
              <a:ext uri="{FF2B5EF4-FFF2-40B4-BE49-F238E27FC236}">
                <a16:creationId xmlns:a16="http://schemas.microsoft.com/office/drawing/2014/main" id="{0E31D047-BB6F-4668-81B4-24AD34A45DE1}"/>
              </a:ext>
            </a:extLst>
          </p:cNvPr>
          <p:cNvSpPr txBox="1"/>
          <p:nvPr/>
        </p:nvSpPr>
        <p:spPr>
          <a:xfrm>
            <a:off x="454615" y="2488928"/>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2</a:t>
            </a:r>
          </a:p>
        </p:txBody>
      </p:sp>
      <p:sp>
        <p:nvSpPr>
          <p:cNvPr id="28" name="TextBox 27">
            <a:extLst>
              <a:ext uri="{FF2B5EF4-FFF2-40B4-BE49-F238E27FC236}">
                <a16:creationId xmlns:a16="http://schemas.microsoft.com/office/drawing/2014/main" id="{123B718E-87D6-4769-BC09-C6BFBDA50B8D}"/>
              </a:ext>
            </a:extLst>
          </p:cNvPr>
          <p:cNvSpPr txBox="1"/>
          <p:nvPr/>
        </p:nvSpPr>
        <p:spPr>
          <a:xfrm>
            <a:off x="1013281" y="2519705"/>
            <a:ext cx="4599405" cy="400110"/>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vi-VN" sz="2000" dirty="0">
                <a:solidFill>
                  <a:srgbClr val="ED1B2F"/>
                </a:solidFill>
                <a:latin typeface="FS Magistral Bold" panose="020B0804030204080304" pitchFamily="34" charset="0"/>
              </a:rPr>
              <a:t>Các đối tượng cá nhân tổ chức:</a:t>
            </a:r>
          </a:p>
        </p:txBody>
      </p:sp>
      <p:sp>
        <p:nvSpPr>
          <p:cNvPr id="29" name="TextBox 28">
            <a:extLst>
              <a:ext uri="{FF2B5EF4-FFF2-40B4-BE49-F238E27FC236}">
                <a16:creationId xmlns:a16="http://schemas.microsoft.com/office/drawing/2014/main" id="{DB236ABF-2694-4C1E-9B1C-BB3CD6254C0E}"/>
              </a:ext>
            </a:extLst>
          </p:cNvPr>
          <p:cNvSpPr txBox="1"/>
          <p:nvPr/>
        </p:nvSpPr>
        <p:spPr>
          <a:xfrm>
            <a:off x="987880" y="2928034"/>
            <a:ext cx="7952920" cy="3139321"/>
          </a:xfrm>
          <a:prstGeom prst="rect">
            <a:avLst/>
          </a:prstGeom>
          <a:noFill/>
        </p:spPr>
        <p:txBody>
          <a:bodyPr wrap="square" rtlCol="0">
            <a:spAutoFit/>
          </a:bodyPr>
          <a:lstStyle/>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Hỗ trợ tạo tài liệu trình chiếu, video đào tạo</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Người sáng tạo nội dung: youtuber, tik toker, Facebook user, Podcaster, …</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Người review phim, audio book, video…</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Thư ký văn phòng: Viết tổng kết các cuộc họp, …</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Nhân viên văn phòng</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Nhân sự truyền thông: viết bài, làm video, …</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Nhân sự chăm sóc khách hàng</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Nhân viên điều hành bán hàng, người bán hàng online: làm video giới thiệu sản phẩm, livestream bán hàng,</a:t>
            </a:r>
          </a:p>
          <a:p>
            <a:pPr marL="285750" lvl="1" indent="-285750" algn="l" rtl="0">
              <a:spcBef>
                <a:spcPts val="0"/>
              </a:spcBef>
              <a:spcAft>
                <a:spcPts val="0"/>
              </a:spcAft>
              <a:buSzPts val="1800"/>
              <a:buFont typeface="Arial" panose="020B0604020202020204" pitchFamily="34" charset="0"/>
              <a:buChar char="•"/>
            </a:pPr>
            <a:r>
              <a:rPr lang="vi-VN" sz="1800" dirty="0">
                <a:solidFill>
                  <a:schemeClr val="dk1"/>
                </a:solidFill>
                <a:latin typeface="PF BeauSans Pro" panose="02000500000000020004" pitchFamily="2" charset="0"/>
              </a:rPr>
              <a:t>Giảng viên, học sinh, sinh viên: Làm video bài giảng, tóm tắt nội dung bài học, …</a:t>
            </a:r>
          </a:p>
        </p:txBody>
      </p:sp>
      <p:pic>
        <p:nvPicPr>
          <p:cNvPr id="1026" name="Picture 2">
            <a:extLst>
              <a:ext uri="{FF2B5EF4-FFF2-40B4-BE49-F238E27FC236}">
                <a16:creationId xmlns:a16="http://schemas.microsoft.com/office/drawing/2014/main" id="{91B6BA9C-AD48-48A3-9CA4-AC4951FE7A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663" r="12572"/>
          <a:stretch/>
        </p:blipFill>
        <p:spPr bwMode="auto">
          <a:xfrm>
            <a:off x="9195611" y="1695548"/>
            <a:ext cx="2650667" cy="374574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5565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53B67F2-89B1-40E8-AA83-D6198A90226B}"/>
              </a:ext>
            </a:extLst>
          </p:cNvPr>
          <p:cNvSpPr/>
          <p:nvPr/>
        </p:nvSpPr>
        <p:spPr>
          <a:xfrm>
            <a:off x="740591" y="6421120"/>
            <a:ext cx="1744376"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Nội</a:t>
            </a:r>
            <a:r>
              <a:rPr lang="en-US" sz="1400" b="1" dirty="0">
                <a:solidFill>
                  <a:srgbClr val="ED1B2F"/>
                </a:solidFill>
                <a:latin typeface="FS Magistral Bold Italic" panose="020B08040302040F0304" pitchFamily="34" charset="0"/>
              </a:rPr>
              <a:t> dung ý </a:t>
            </a:r>
            <a:r>
              <a:rPr lang="en-US" sz="1400" b="1" dirty="0" err="1">
                <a:solidFill>
                  <a:srgbClr val="ED1B2F"/>
                </a:solidFill>
                <a:latin typeface="FS Magistral Bold Italic" panose="020B08040302040F0304" pitchFamily="34" charset="0"/>
              </a:rPr>
              <a:t>tưởng</a:t>
            </a:r>
            <a:endParaRPr lang="en-US" sz="1400" b="1" dirty="0">
              <a:solidFill>
                <a:srgbClr val="ED1B2F"/>
              </a:solidFill>
              <a:latin typeface="FS Magistral Bold Italic" panose="020B08040302040F0304" pitchFamily="34" charset="0"/>
            </a:endParaRPr>
          </a:p>
        </p:txBody>
      </p:sp>
      <p:sp>
        <p:nvSpPr>
          <p:cNvPr id="6" name="TextBox 5">
            <a:extLst>
              <a:ext uri="{FF2B5EF4-FFF2-40B4-BE49-F238E27FC236}">
                <a16:creationId xmlns:a16="http://schemas.microsoft.com/office/drawing/2014/main" id="{46A360D8-2335-4FA2-96E8-A410459260DE}"/>
              </a:ext>
            </a:extLst>
          </p:cNvPr>
          <p:cNvSpPr txBox="1"/>
          <p:nvPr/>
        </p:nvSpPr>
        <p:spPr>
          <a:xfrm>
            <a:off x="3518171" y="6427006"/>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Phân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thị</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trường</a:t>
            </a:r>
            <a:endParaRPr lang="en-US" sz="1400" dirty="0">
              <a:solidFill>
                <a:srgbClr val="FFF6F0"/>
              </a:solidFill>
              <a:latin typeface="FS Magistral Medium" panose="020B0704030204080304" pitchFamily="34" charset="0"/>
            </a:endParaRPr>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5" y="760794"/>
            <a:ext cx="3201460"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19077" y="400141"/>
            <a:ext cx="3627910"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Một</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số</a:t>
            </a:r>
            <a:r>
              <a:rPr lang="en-US" sz="3200" dirty="0">
                <a:solidFill>
                  <a:srgbClr val="FF0000"/>
                </a:solidFill>
                <a:latin typeface="FS Magistral Bold" panose="020B0804030204080304" pitchFamily="34" charset="0"/>
              </a:rPr>
              <a:t> Use Case </a:t>
            </a:r>
            <a:endParaRPr lang="en-US" sz="3200" dirty="0">
              <a:solidFill>
                <a:srgbClr val="ED1B2F"/>
              </a:solidFill>
              <a:latin typeface="FS Magistral Bold" panose="020B0804030204080304" pitchFamily="34" charset="0"/>
            </a:endParaRPr>
          </a:p>
        </p:txBody>
      </p:sp>
      <p:grpSp>
        <p:nvGrpSpPr>
          <p:cNvPr id="10" name="Group 9">
            <a:extLst>
              <a:ext uri="{FF2B5EF4-FFF2-40B4-BE49-F238E27FC236}">
                <a16:creationId xmlns:a16="http://schemas.microsoft.com/office/drawing/2014/main" id="{00DE41BD-C7C8-4630-A20A-AE09907FBB75}"/>
              </a:ext>
            </a:extLst>
          </p:cNvPr>
          <p:cNvGrpSpPr/>
          <p:nvPr/>
        </p:nvGrpSpPr>
        <p:grpSpPr>
          <a:xfrm>
            <a:off x="371123" y="1167770"/>
            <a:ext cx="411264" cy="411264"/>
            <a:chOff x="371122" y="1167769"/>
            <a:chExt cx="527779" cy="527779"/>
          </a:xfrm>
        </p:grpSpPr>
        <p:sp>
          <p:nvSpPr>
            <p:cNvPr id="2" name="Oval 1">
              <a:extLst>
                <a:ext uri="{FF2B5EF4-FFF2-40B4-BE49-F238E27FC236}">
                  <a16:creationId xmlns:a16="http://schemas.microsoft.com/office/drawing/2014/main" id="{E7354826-0BE1-41FC-9600-4BE337F0D16C}"/>
                </a:ext>
              </a:extLst>
            </p:cNvPr>
            <p:cNvSpPr/>
            <p:nvPr/>
          </p:nvSpPr>
          <p:spPr>
            <a:xfrm>
              <a:off x="371122" y="11677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5C37B39C-10AD-469F-B82C-BF8D282C7BD1}"/>
                </a:ext>
              </a:extLst>
            </p:cNvPr>
            <p:cNvSpPr/>
            <p:nvPr/>
          </p:nvSpPr>
          <p:spPr>
            <a:xfrm>
              <a:off x="420747" y="12191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CD649AF7-2F62-447E-9E85-CE46BEB30818}"/>
                </a:ext>
              </a:extLst>
            </p:cNvPr>
            <p:cNvSpPr txBox="1"/>
            <p:nvPr/>
          </p:nvSpPr>
          <p:spPr>
            <a:xfrm>
              <a:off x="458599" y="1167769"/>
              <a:ext cx="407437" cy="473967"/>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a:solidFill>
                    <a:srgbClr val="ED1B2F"/>
                  </a:solidFill>
                  <a:latin typeface="FS Magistral Bold" panose="020B0804030204080304" pitchFamily="34" charset="0"/>
                </a:rPr>
                <a:t>1</a:t>
              </a:r>
            </a:p>
          </p:txBody>
        </p:sp>
      </p:grpSp>
      <p:sp>
        <p:nvSpPr>
          <p:cNvPr id="14" name="Rectangle: Rounded Corners 13">
            <a:extLst>
              <a:ext uri="{FF2B5EF4-FFF2-40B4-BE49-F238E27FC236}">
                <a16:creationId xmlns:a16="http://schemas.microsoft.com/office/drawing/2014/main" id="{2E16AC35-DA0C-4630-8C5F-A95A45A9700C}"/>
              </a:ext>
            </a:extLst>
          </p:cNvPr>
          <p:cNvSpPr/>
          <p:nvPr/>
        </p:nvSpPr>
        <p:spPr>
          <a:xfrm>
            <a:off x="914399" y="1167770"/>
            <a:ext cx="4203701" cy="2725010"/>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a:extLst>
              <a:ext uri="{FF2B5EF4-FFF2-40B4-BE49-F238E27FC236}">
                <a16:creationId xmlns:a16="http://schemas.microsoft.com/office/drawing/2014/main" id="{0D19B9A6-738E-4E15-A19B-39B2FA052250}"/>
              </a:ext>
            </a:extLst>
          </p:cNvPr>
          <p:cNvSpPr txBox="1"/>
          <p:nvPr/>
        </p:nvSpPr>
        <p:spPr>
          <a:xfrm>
            <a:off x="2204247" y="1167770"/>
            <a:ext cx="1817415" cy="369332"/>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err="1">
                <a:solidFill>
                  <a:srgbClr val="ED1B2F"/>
                </a:solidFill>
                <a:latin typeface="FS Magistral Bold" panose="020B0804030204080304" pitchFamily="34" charset="0"/>
              </a:rPr>
              <a:t>Tạo</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nội</a:t>
            </a:r>
            <a:r>
              <a:rPr lang="en-US" dirty="0">
                <a:solidFill>
                  <a:srgbClr val="ED1B2F"/>
                </a:solidFill>
                <a:latin typeface="FS Magistral Bold" panose="020B0804030204080304" pitchFamily="34" charset="0"/>
              </a:rPr>
              <a:t> dung</a:t>
            </a:r>
            <a:endParaRPr lang="vi-VN" dirty="0">
              <a:solidFill>
                <a:srgbClr val="ED1B2F"/>
              </a:solidFill>
              <a:latin typeface="FS Magistral Bold" panose="020B0804030204080304" pitchFamily="34" charset="0"/>
            </a:endParaRPr>
          </a:p>
        </p:txBody>
      </p:sp>
      <p:cxnSp>
        <p:nvCxnSpPr>
          <p:cNvPr id="17" name="Straight Connector 16">
            <a:extLst>
              <a:ext uri="{FF2B5EF4-FFF2-40B4-BE49-F238E27FC236}">
                <a16:creationId xmlns:a16="http://schemas.microsoft.com/office/drawing/2014/main" id="{6CDE3308-C5DD-4AA6-B0F3-A536A20A23D5}"/>
              </a:ext>
            </a:extLst>
          </p:cNvPr>
          <p:cNvCxnSpPr>
            <a:cxnSpLocks/>
          </p:cNvCxnSpPr>
          <p:nvPr/>
        </p:nvCxnSpPr>
        <p:spPr>
          <a:xfrm>
            <a:off x="914399" y="1579034"/>
            <a:ext cx="4203701" cy="0"/>
          </a:xfrm>
          <a:prstGeom prst="line">
            <a:avLst/>
          </a:prstGeom>
          <a:ln>
            <a:solidFill>
              <a:srgbClr val="B02929"/>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DB236ABF-2694-4C1E-9B1C-BB3CD6254C0E}"/>
              </a:ext>
            </a:extLst>
          </p:cNvPr>
          <p:cNvSpPr txBox="1"/>
          <p:nvPr/>
        </p:nvSpPr>
        <p:spPr>
          <a:xfrm>
            <a:off x="953197" y="1678657"/>
            <a:ext cx="4101403" cy="2062103"/>
          </a:xfrm>
          <a:prstGeom prst="rect">
            <a:avLst/>
          </a:prstGeom>
          <a:noFill/>
        </p:spPr>
        <p:txBody>
          <a:bodyPr wrap="square" rtlCol="0">
            <a:spAutoFit/>
          </a:bodyPr>
          <a:lstStyle/>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Video truyền thông, bán hàng, chăm sóc khách hàng, cá nhân hoá theo người dùng</a:t>
            </a:r>
          </a:p>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Sinh ảnh, tạo bài viết, audio, video, tạo nhạc từ văn bản</a:t>
            </a:r>
          </a:p>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Sáng tạo nội dung theo mô tả: bài giảng, slide</a:t>
            </a:r>
          </a:p>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Tạo video phục vụ livestream bán hàng</a:t>
            </a:r>
          </a:p>
        </p:txBody>
      </p:sp>
      <p:grpSp>
        <p:nvGrpSpPr>
          <p:cNvPr id="51" name="Group 50">
            <a:extLst>
              <a:ext uri="{FF2B5EF4-FFF2-40B4-BE49-F238E27FC236}">
                <a16:creationId xmlns:a16="http://schemas.microsoft.com/office/drawing/2014/main" id="{97D411DE-8ABA-44DB-9543-E32B32306893}"/>
              </a:ext>
            </a:extLst>
          </p:cNvPr>
          <p:cNvGrpSpPr/>
          <p:nvPr/>
        </p:nvGrpSpPr>
        <p:grpSpPr>
          <a:xfrm>
            <a:off x="5735926" y="1139265"/>
            <a:ext cx="411264" cy="411264"/>
            <a:chOff x="371122" y="1167769"/>
            <a:chExt cx="527779" cy="527779"/>
          </a:xfrm>
        </p:grpSpPr>
        <p:sp>
          <p:nvSpPr>
            <p:cNvPr id="52" name="Oval 51">
              <a:extLst>
                <a:ext uri="{FF2B5EF4-FFF2-40B4-BE49-F238E27FC236}">
                  <a16:creationId xmlns:a16="http://schemas.microsoft.com/office/drawing/2014/main" id="{872A11AC-1C2B-4A8A-B550-BC8D00E0C7B4}"/>
                </a:ext>
              </a:extLst>
            </p:cNvPr>
            <p:cNvSpPr/>
            <p:nvPr/>
          </p:nvSpPr>
          <p:spPr>
            <a:xfrm>
              <a:off x="371122" y="11677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891750AC-BAB9-4AB1-B322-471952F6A0E5}"/>
                </a:ext>
              </a:extLst>
            </p:cNvPr>
            <p:cNvSpPr/>
            <p:nvPr/>
          </p:nvSpPr>
          <p:spPr>
            <a:xfrm>
              <a:off x="420747" y="12191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3AC9EFFE-E095-443C-8916-83249828296F}"/>
                </a:ext>
              </a:extLst>
            </p:cNvPr>
            <p:cNvSpPr txBox="1"/>
            <p:nvPr/>
          </p:nvSpPr>
          <p:spPr>
            <a:xfrm>
              <a:off x="428714" y="1167769"/>
              <a:ext cx="407437" cy="473967"/>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a:solidFill>
                    <a:srgbClr val="ED1B2F"/>
                  </a:solidFill>
                  <a:latin typeface="FS Magistral Bold" panose="020B0804030204080304" pitchFamily="34" charset="0"/>
                </a:rPr>
                <a:t>2</a:t>
              </a:r>
            </a:p>
          </p:txBody>
        </p:sp>
      </p:grpSp>
      <p:sp>
        <p:nvSpPr>
          <p:cNvPr id="55" name="Rectangle: Rounded Corners 54">
            <a:extLst>
              <a:ext uri="{FF2B5EF4-FFF2-40B4-BE49-F238E27FC236}">
                <a16:creationId xmlns:a16="http://schemas.microsoft.com/office/drawing/2014/main" id="{1658363E-47D7-4C0E-A907-C67DC0CBEC21}"/>
              </a:ext>
            </a:extLst>
          </p:cNvPr>
          <p:cNvSpPr/>
          <p:nvPr/>
        </p:nvSpPr>
        <p:spPr>
          <a:xfrm>
            <a:off x="6279201" y="1139265"/>
            <a:ext cx="5473511" cy="2983154"/>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TextBox 55">
            <a:extLst>
              <a:ext uri="{FF2B5EF4-FFF2-40B4-BE49-F238E27FC236}">
                <a16:creationId xmlns:a16="http://schemas.microsoft.com/office/drawing/2014/main" id="{977BC6C2-A15E-45ED-AA99-0B29237A3A37}"/>
              </a:ext>
            </a:extLst>
          </p:cNvPr>
          <p:cNvSpPr txBox="1"/>
          <p:nvPr/>
        </p:nvSpPr>
        <p:spPr>
          <a:xfrm>
            <a:off x="7480150" y="1139265"/>
            <a:ext cx="3180362" cy="369332"/>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err="1">
                <a:solidFill>
                  <a:srgbClr val="ED1B2F"/>
                </a:solidFill>
                <a:latin typeface="FS Magistral Bold" panose="020B0804030204080304" pitchFamily="34" charset="0"/>
              </a:rPr>
              <a:t>Phân</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tích</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và</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chuyển</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đổi</a:t>
            </a:r>
            <a:endParaRPr lang="en-US" dirty="0">
              <a:solidFill>
                <a:srgbClr val="ED1B2F"/>
              </a:solidFill>
              <a:latin typeface="FS Magistral Bold" panose="020B0804030204080304" pitchFamily="34" charset="0"/>
            </a:endParaRPr>
          </a:p>
        </p:txBody>
      </p:sp>
      <p:cxnSp>
        <p:nvCxnSpPr>
          <p:cNvPr id="57" name="Straight Connector 56">
            <a:extLst>
              <a:ext uri="{FF2B5EF4-FFF2-40B4-BE49-F238E27FC236}">
                <a16:creationId xmlns:a16="http://schemas.microsoft.com/office/drawing/2014/main" id="{AC3B3983-CC96-45C4-9694-0ADCD4B7D44F}"/>
              </a:ext>
            </a:extLst>
          </p:cNvPr>
          <p:cNvCxnSpPr>
            <a:cxnSpLocks/>
          </p:cNvCxnSpPr>
          <p:nvPr/>
        </p:nvCxnSpPr>
        <p:spPr>
          <a:xfrm>
            <a:off x="6274968" y="1550529"/>
            <a:ext cx="5477744" cy="0"/>
          </a:xfrm>
          <a:prstGeom prst="line">
            <a:avLst/>
          </a:prstGeom>
          <a:ln>
            <a:solidFill>
              <a:srgbClr val="B02929"/>
            </a:solidFill>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9A27A2CE-32A9-4CA6-BDE9-B1C8ECF0CA2B}"/>
              </a:ext>
            </a:extLst>
          </p:cNvPr>
          <p:cNvSpPr txBox="1"/>
          <p:nvPr/>
        </p:nvSpPr>
        <p:spPr>
          <a:xfrm>
            <a:off x="6306690" y="1647049"/>
            <a:ext cx="5506498" cy="2308324"/>
          </a:xfrm>
          <a:prstGeom prst="rect">
            <a:avLst/>
          </a:prstGeom>
          <a:noFill/>
        </p:spPr>
        <p:txBody>
          <a:bodyPr wrap="square" rtlCol="0">
            <a:spAutoFit/>
          </a:bodyPr>
          <a:lstStyle/>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Phân tích audio, video: nhận diện cảm xúc, tóm tắt, trích xuất thông tin quan trọng</a:t>
            </a:r>
          </a:p>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Chuyển giọng nói thành văn bản, văn bản thành giọng nói</a:t>
            </a:r>
          </a:p>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Video Translation: dịch nội dung, chuyển đổi giọng nói kết hợp khẩu hình miệng</a:t>
            </a:r>
          </a:p>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Tóm tắt, highlight video, phim</a:t>
            </a:r>
          </a:p>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Trích xuất, phân tích văn bản: OCR, tóm tắt, hỏi đáp, phân tích báo cáo tài chính</a:t>
            </a:r>
          </a:p>
        </p:txBody>
      </p:sp>
      <p:grpSp>
        <p:nvGrpSpPr>
          <p:cNvPr id="62" name="Group 61">
            <a:extLst>
              <a:ext uri="{FF2B5EF4-FFF2-40B4-BE49-F238E27FC236}">
                <a16:creationId xmlns:a16="http://schemas.microsoft.com/office/drawing/2014/main" id="{EF25ACDB-E978-4842-8A11-58D9591E4026}"/>
              </a:ext>
            </a:extLst>
          </p:cNvPr>
          <p:cNvGrpSpPr/>
          <p:nvPr/>
        </p:nvGrpSpPr>
        <p:grpSpPr>
          <a:xfrm>
            <a:off x="333864" y="4303414"/>
            <a:ext cx="411264" cy="411264"/>
            <a:chOff x="371122" y="1167769"/>
            <a:chExt cx="527779" cy="527779"/>
          </a:xfrm>
        </p:grpSpPr>
        <p:sp>
          <p:nvSpPr>
            <p:cNvPr id="63" name="Oval 62">
              <a:extLst>
                <a:ext uri="{FF2B5EF4-FFF2-40B4-BE49-F238E27FC236}">
                  <a16:creationId xmlns:a16="http://schemas.microsoft.com/office/drawing/2014/main" id="{EA9987DB-0BC2-4D97-98A5-65E4ECC0A3F8}"/>
                </a:ext>
              </a:extLst>
            </p:cNvPr>
            <p:cNvSpPr/>
            <p:nvPr/>
          </p:nvSpPr>
          <p:spPr>
            <a:xfrm>
              <a:off x="371122" y="1167769"/>
              <a:ext cx="527779" cy="527779"/>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650BE470-8694-4991-92E8-446579ED7388}"/>
                </a:ext>
              </a:extLst>
            </p:cNvPr>
            <p:cNvSpPr/>
            <p:nvPr/>
          </p:nvSpPr>
          <p:spPr>
            <a:xfrm>
              <a:off x="420747" y="1219198"/>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a:extLst>
                <a:ext uri="{FF2B5EF4-FFF2-40B4-BE49-F238E27FC236}">
                  <a16:creationId xmlns:a16="http://schemas.microsoft.com/office/drawing/2014/main" id="{EA2CBCC3-46B0-49BD-9CA8-271112DEF0ED}"/>
                </a:ext>
              </a:extLst>
            </p:cNvPr>
            <p:cNvSpPr txBox="1"/>
            <p:nvPr/>
          </p:nvSpPr>
          <p:spPr>
            <a:xfrm>
              <a:off x="430068" y="1167769"/>
              <a:ext cx="407437" cy="473967"/>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a:solidFill>
                    <a:srgbClr val="ED1B2F"/>
                  </a:solidFill>
                  <a:latin typeface="FS Magistral Bold" panose="020B0804030204080304" pitchFamily="34" charset="0"/>
                </a:rPr>
                <a:t>3</a:t>
              </a:r>
            </a:p>
          </p:txBody>
        </p:sp>
      </p:grpSp>
      <p:sp>
        <p:nvSpPr>
          <p:cNvPr id="66" name="Rectangle: Rounded Corners 65">
            <a:extLst>
              <a:ext uri="{FF2B5EF4-FFF2-40B4-BE49-F238E27FC236}">
                <a16:creationId xmlns:a16="http://schemas.microsoft.com/office/drawing/2014/main" id="{0A139EFE-F2B5-4C74-9EF1-AC0E3133220A}"/>
              </a:ext>
            </a:extLst>
          </p:cNvPr>
          <p:cNvSpPr/>
          <p:nvPr/>
        </p:nvSpPr>
        <p:spPr>
          <a:xfrm>
            <a:off x="877140" y="4303414"/>
            <a:ext cx="10875572" cy="1548734"/>
          </a:xfrm>
          <a:prstGeom prst="roundRect">
            <a:avLst/>
          </a:prstGeom>
          <a:solidFill>
            <a:srgbClr val="F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TextBox 66">
            <a:extLst>
              <a:ext uri="{FF2B5EF4-FFF2-40B4-BE49-F238E27FC236}">
                <a16:creationId xmlns:a16="http://schemas.microsoft.com/office/drawing/2014/main" id="{B06067FE-6E17-4C53-A56B-756D1C873F74}"/>
              </a:ext>
            </a:extLst>
          </p:cNvPr>
          <p:cNvSpPr txBox="1"/>
          <p:nvPr/>
        </p:nvSpPr>
        <p:spPr>
          <a:xfrm>
            <a:off x="4603345" y="4303165"/>
            <a:ext cx="3435755" cy="369332"/>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dirty="0" err="1">
                <a:solidFill>
                  <a:srgbClr val="ED1B2F"/>
                </a:solidFill>
                <a:latin typeface="FS Magistral Bold" panose="020B0804030204080304" pitchFamily="34" charset="0"/>
              </a:rPr>
              <a:t>Chỉnh</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sửa</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và</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tuỳ</a:t>
            </a:r>
            <a:r>
              <a:rPr lang="en-US" dirty="0">
                <a:solidFill>
                  <a:srgbClr val="ED1B2F"/>
                </a:solidFill>
                <a:latin typeface="FS Magistral Bold" panose="020B0804030204080304" pitchFamily="34" charset="0"/>
              </a:rPr>
              <a:t> </a:t>
            </a:r>
            <a:r>
              <a:rPr lang="en-US" dirty="0" err="1">
                <a:solidFill>
                  <a:srgbClr val="ED1B2F"/>
                </a:solidFill>
                <a:latin typeface="FS Magistral Bold" panose="020B0804030204080304" pitchFamily="34" charset="0"/>
              </a:rPr>
              <a:t>chỉnh</a:t>
            </a:r>
            <a:endParaRPr lang="vi-VN" dirty="0">
              <a:solidFill>
                <a:srgbClr val="ED1B2F"/>
              </a:solidFill>
              <a:latin typeface="FS Magistral Bold" panose="020B0804030204080304" pitchFamily="34" charset="0"/>
            </a:endParaRPr>
          </a:p>
        </p:txBody>
      </p:sp>
      <p:cxnSp>
        <p:nvCxnSpPr>
          <p:cNvPr id="68" name="Straight Connector 67">
            <a:extLst>
              <a:ext uri="{FF2B5EF4-FFF2-40B4-BE49-F238E27FC236}">
                <a16:creationId xmlns:a16="http://schemas.microsoft.com/office/drawing/2014/main" id="{6873EF6B-D489-4DC6-B0A7-C2A4B7C7F76E}"/>
              </a:ext>
            </a:extLst>
          </p:cNvPr>
          <p:cNvCxnSpPr>
            <a:cxnSpLocks/>
          </p:cNvCxnSpPr>
          <p:nvPr/>
        </p:nvCxnSpPr>
        <p:spPr>
          <a:xfrm>
            <a:off x="877140" y="4714678"/>
            <a:ext cx="10875572" cy="0"/>
          </a:xfrm>
          <a:prstGeom prst="line">
            <a:avLst/>
          </a:prstGeom>
          <a:ln>
            <a:solidFill>
              <a:srgbClr val="B02929"/>
            </a:solidFill>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EBF5EDD0-FEBA-4C77-81D5-DDEE9C084EB3}"/>
              </a:ext>
            </a:extLst>
          </p:cNvPr>
          <p:cNvSpPr txBox="1"/>
          <p:nvPr/>
        </p:nvSpPr>
        <p:spPr>
          <a:xfrm>
            <a:off x="1004838" y="4814301"/>
            <a:ext cx="8897533" cy="830997"/>
          </a:xfrm>
          <a:prstGeom prst="rect">
            <a:avLst/>
          </a:prstGeom>
          <a:noFill/>
        </p:spPr>
        <p:txBody>
          <a:bodyPr wrap="square" rtlCol="0">
            <a:spAutoFit/>
          </a:bodyPr>
          <a:lstStyle/>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Tạo video custom: hình ảnh, giọng nói, nội dung cá nhân hóa</a:t>
            </a:r>
          </a:p>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Hỗ trợ tạo và chỉnh sửa nội dung, tăng chất lượng podcast</a:t>
            </a:r>
          </a:p>
          <a:p>
            <a:pPr marL="285750" lvl="1" indent="-285750" algn="l" rtl="0">
              <a:spcBef>
                <a:spcPts val="0"/>
              </a:spcBef>
              <a:spcAft>
                <a:spcPts val="0"/>
              </a:spcAft>
              <a:buSzPts val="1800"/>
              <a:buFont typeface="Arial" panose="020B0604020202020204" pitchFamily="34" charset="0"/>
              <a:buChar char="•"/>
            </a:pPr>
            <a:r>
              <a:rPr lang="vi-VN" sz="1600" dirty="0">
                <a:solidFill>
                  <a:schemeClr val="dk1"/>
                </a:solidFill>
                <a:latin typeface="PF BeauSans Pro" panose="02000500000000020004" pitchFamily="2" charset="0"/>
              </a:rPr>
              <a:t>Thêm, sửa, xóa đối tượng trong hình ảnh/video, tăng cường chất lượng</a:t>
            </a:r>
          </a:p>
        </p:txBody>
      </p:sp>
    </p:spTree>
    <p:extLst>
      <p:ext uri="{BB962C8B-B14F-4D97-AF65-F5344CB8AC3E}">
        <p14:creationId xmlns:p14="http://schemas.microsoft.com/office/powerpoint/2010/main" val="15929731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1723D5BB-C7C2-4054-866A-C9A6457663FD}"/>
              </a:ext>
            </a:extLst>
          </p:cNvPr>
          <p:cNvSpPr/>
          <p:nvPr/>
        </p:nvSpPr>
        <p:spPr>
          <a:xfrm>
            <a:off x="391125" y="1116366"/>
            <a:ext cx="11371250" cy="4735783"/>
          </a:xfrm>
          <a:prstGeom prst="roundRect">
            <a:avLst/>
          </a:prstGeom>
          <a:solidFill>
            <a:srgbClr val="FFFAF7"/>
          </a:solidFill>
          <a:ln w="38100">
            <a:solidFill>
              <a:srgbClr val="B029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5" y="760794"/>
            <a:ext cx="3712636"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12264" y="400141"/>
            <a:ext cx="4599405"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Nghiên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cứu</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thị</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trường</a:t>
            </a:r>
            <a:endParaRPr lang="en-US" sz="3200" dirty="0">
              <a:solidFill>
                <a:srgbClr val="ED1B2F"/>
              </a:solidFill>
              <a:latin typeface="FS Magistral Bold" panose="020B0804030204080304" pitchFamily="34" charset="0"/>
            </a:endParaRPr>
          </a:p>
        </p:txBody>
      </p:sp>
      <p:sp>
        <p:nvSpPr>
          <p:cNvPr id="2" name="Oval 1">
            <a:extLst>
              <a:ext uri="{FF2B5EF4-FFF2-40B4-BE49-F238E27FC236}">
                <a16:creationId xmlns:a16="http://schemas.microsoft.com/office/drawing/2014/main" id="{E7354826-0BE1-41FC-9600-4BE337F0D16C}"/>
              </a:ext>
            </a:extLst>
          </p:cNvPr>
          <p:cNvSpPr/>
          <p:nvPr/>
        </p:nvSpPr>
        <p:spPr>
          <a:xfrm>
            <a:off x="434324" y="5402914"/>
            <a:ext cx="527779" cy="527779"/>
          </a:xfrm>
          <a:prstGeom prst="ellipse">
            <a:avLst/>
          </a:prstGeom>
          <a:solidFill>
            <a:srgbClr val="FFF8F3"/>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815BD79-6C4E-4A82-9C88-7CD882D7B288}"/>
              </a:ext>
            </a:extLst>
          </p:cNvPr>
          <p:cNvSpPr txBox="1"/>
          <p:nvPr/>
        </p:nvSpPr>
        <p:spPr>
          <a:xfrm>
            <a:off x="6997700" y="1517206"/>
            <a:ext cx="4410748" cy="2215991"/>
          </a:xfrm>
          <a:prstGeom prst="rect">
            <a:avLst/>
          </a:prstGeom>
          <a:noFill/>
        </p:spPr>
        <p:txBody>
          <a:bodyPr wrap="square" rtlCol="0">
            <a:spAutoFit/>
          </a:bodyPr>
          <a:lstStyle/>
          <a:p>
            <a:pPr marL="0" lvl="1" algn="just" rtl="0">
              <a:spcBef>
                <a:spcPts val="0"/>
              </a:spcBef>
              <a:spcAft>
                <a:spcPts val="0"/>
              </a:spcAft>
              <a:buSzPts val="1800"/>
            </a:pPr>
            <a:r>
              <a:rPr lang="vi-VN" sz="1800" dirty="0">
                <a:solidFill>
                  <a:schemeClr val="dk1"/>
                </a:solidFill>
                <a:latin typeface="PF BeauSans Pro" panose="02000500000000020004" pitchFamily="2" charset="0"/>
              </a:rPr>
              <a:t>Thị trường công cụ tạo nội dung bằng AI dự kiến đạt giá trị </a:t>
            </a:r>
            <a:r>
              <a:rPr lang="vi-VN" sz="2400" b="1" dirty="0">
                <a:solidFill>
                  <a:srgbClr val="FF0000"/>
                </a:solidFill>
                <a:latin typeface="PF BeauSans Pro" panose="02000500000000020004" pitchFamily="2" charset="0"/>
              </a:rPr>
              <a:t>840,3 triệu USD</a:t>
            </a:r>
            <a:r>
              <a:rPr lang="vi-VN" sz="1800" dirty="0">
                <a:solidFill>
                  <a:schemeClr val="dk1"/>
                </a:solidFill>
                <a:latin typeface="PF BeauSans Pro" panose="02000500000000020004" pitchFamily="2" charset="0"/>
              </a:rPr>
              <a:t> vào năm 2024 và sẽ tăng trưởng với tốc độ </a:t>
            </a:r>
            <a:r>
              <a:rPr lang="vi-VN" sz="2400" b="1" dirty="0">
                <a:solidFill>
                  <a:srgbClr val="FF0000"/>
                </a:solidFill>
                <a:latin typeface="PF BeauSans Pro" panose="02000500000000020004" pitchFamily="2" charset="0"/>
              </a:rPr>
              <a:t>CAGR 13,60%</a:t>
            </a:r>
            <a:r>
              <a:rPr lang="vi-VN" sz="2400" dirty="0">
                <a:solidFill>
                  <a:schemeClr val="dk1"/>
                </a:solidFill>
                <a:latin typeface="PF BeauSans Pro" panose="02000500000000020004" pitchFamily="2" charset="0"/>
              </a:rPr>
              <a:t> </a:t>
            </a:r>
            <a:r>
              <a:rPr lang="vi-VN" sz="1800" dirty="0">
                <a:solidFill>
                  <a:schemeClr val="dk1"/>
                </a:solidFill>
                <a:latin typeface="PF BeauSans Pro" panose="02000500000000020004" pitchFamily="2" charset="0"/>
              </a:rPr>
              <a:t>từ 2024 đến 2034, đạt </a:t>
            </a:r>
            <a:r>
              <a:rPr lang="vi-VN" sz="2400" b="1" dirty="0">
                <a:solidFill>
                  <a:srgbClr val="FF0000"/>
                </a:solidFill>
                <a:latin typeface="PF BeauSans Pro" panose="02000500000000020004" pitchFamily="2" charset="0"/>
              </a:rPr>
              <a:t>3.007,6 triệu USD </a:t>
            </a:r>
            <a:r>
              <a:rPr lang="vi-VN" sz="1800" dirty="0">
                <a:solidFill>
                  <a:schemeClr val="dk1"/>
                </a:solidFill>
                <a:latin typeface="PF BeauSans Pro" panose="02000500000000020004" pitchFamily="2" charset="0"/>
              </a:rPr>
              <a:t>vào năm </a:t>
            </a:r>
            <a:r>
              <a:rPr lang="vi-VN" sz="2400" b="1" dirty="0">
                <a:solidFill>
                  <a:srgbClr val="FF0000"/>
                </a:solidFill>
                <a:latin typeface="PF BeauSans Pro" panose="02000500000000020004" pitchFamily="2" charset="0"/>
              </a:rPr>
              <a:t>2034</a:t>
            </a:r>
            <a:r>
              <a:rPr lang="vi-VN" sz="1800" dirty="0">
                <a:solidFill>
                  <a:schemeClr val="dk1"/>
                </a:solidFill>
                <a:latin typeface="PF BeauSans Pro" panose="02000500000000020004" pitchFamily="2" charset="0"/>
              </a:rPr>
              <a:t>.</a:t>
            </a:r>
          </a:p>
        </p:txBody>
      </p:sp>
      <p:sp>
        <p:nvSpPr>
          <p:cNvPr id="3" name="Oval 2">
            <a:extLst>
              <a:ext uri="{FF2B5EF4-FFF2-40B4-BE49-F238E27FC236}">
                <a16:creationId xmlns:a16="http://schemas.microsoft.com/office/drawing/2014/main" id="{5C37B39C-10AD-469F-B82C-BF8D282C7BD1}"/>
              </a:ext>
            </a:extLst>
          </p:cNvPr>
          <p:cNvSpPr/>
          <p:nvPr/>
        </p:nvSpPr>
        <p:spPr>
          <a:xfrm>
            <a:off x="483949" y="5454343"/>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CD649AF7-2F62-447E-9E85-CE46BEB30818}"/>
              </a:ext>
            </a:extLst>
          </p:cNvPr>
          <p:cNvSpPr txBox="1"/>
          <p:nvPr/>
        </p:nvSpPr>
        <p:spPr>
          <a:xfrm>
            <a:off x="554627" y="5406941"/>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1</a:t>
            </a:r>
          </a:p>
        </p:txBody>
      </p:sp>
      <p:sp>
        <p:nvSpPr>
          <p:cNvPr id="23" name="TextBox 22">
            <a:extLst>
              <a:ext uri="{FF2B5EF4-FFF2-40B4-BE49-F238E27FC236}">
                <a16:creationId xmlns:a16="http://schemas.microsoft.com/office/drawing/2014/main" id="{361A3570-FC2A-454F-BED0-94C7D921BA75}"/>
              </a:ext>
            </a:extLst>
          </p:cNvPr>
          <p:cNvSpPr txBox="1"/>
          <p:nvPr/>
        </p:nvSpPr>
        <p:spPr>
          <a:xfrm>
            <a:off x="1913729" y="5260796"/>
            <a:ext cx="3607532" cy="338554"/>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1600" i="1" dirty="0">
                <a:solidFill>
                  <a:srgbClr val="ED1B2F"/>
                </a:solidFill>
                <a:latin typeface="FS Magistral Bold" panose="020B0804030204080304" pitchFamily="34" charset="0"/>
              </a:rPr>
              <a:t>Theo Future Market Insights</a:t>
            </a: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3391113" y="6420778"/>
            <a:ext cx="1969959"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Phân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thị</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trường</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pic>
        <p:nvPicPr>
          <p:cNvPr id="14" name="Picture 13" descr="A graph of a growing graph&#10;&#10;Description automatically generated with medium confidence">
            <a:extLst>
              <a:ext uri="{FF2B5EF4-FFF2-40B4-BE49-F238E27FC236}">
                <a16:creationId xmlns:a16="http://schemas.microsoft.com/office/drawing/2014/main" id="{AB9F55B4-A31C-45F4-AACA-8A2399D61E03}"/>
              </a:ext>
            </a:extLst>
          </p:cNvPr>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tretch>
            <a:fillRect/>
          </a:stretch>
        </p:blipFill>
        <p:spPr>
          <a:xfrm>
            <a:off x="581154" y="1587214"/>
            <a:ext cx="5748445" cy="3662638"/>
          </a:xfrm>
          <a:prstGeom prst="rect">
            <a:avLst/>
          </a:prstGeom>
        </p:spPr>
      </p:pic>
      <p:sp>
        <p:nvSpPr>
          <p:cNvPr id="32" name="TextBox 31">
            <a:extLst>
              <a:ext uri="{FF2B5EF4-FFF2-40B4-BE49-F238E27FC236}">
                <a16:creationId xmlns:a16="http://schemas.microsoft.com/office/drawing/2014/main" id="{793A09EB-5972-4F50-9660-D3A78260B41C}"/>
              </a:ext>
            </a:extLst>
          </p:cNvPr>
          <p:cNvSpPr txBox="1"/>
          <p:nvPr/>
        </p:nvSpPr>
        <p:spPr>
          <a:xfrm>
            <a:off x="6754873" y="4254159"/>
            <a:ext cx="4653575" cy="1015663"/>
          </a:xfrm>
          <a:prstGeom prst="rect">
            <a:avLst/>
          </a:prstGeom>
          <a:noFill/>
        </p:spPr>
        <p:txBody>
          <a:bodyPr wrap="square" rtlCol="0">
            <a:spAutoFit/>
          </a:bodyPr>
          <a:lstStyle/>
          <a:p>
            <a:pPr marL="223837" lvl="2" indent="0" algn="just" rtl="0">
              <a:spcBef>
                <a:spcPts val="901"/>
              </a:spcBef>
              <a:spcAft>
                <a:spcPts val="0"/>
              </a:spcAft>
              <a:buSzPts val="1600"/>
              <a:buNone/>
            </a:pPr>
            <a:r>
              <a:rPr lang="en-US" dirty="0">
                <a:latin typeface="PF BeauSans Pro" panose="02000500000000020004" pitchFamily="2" charset="0"/>
              </a:rPr>
              <a:t>Theo</a:t>
            </a:r>
            <a:r>
              <a:rPr lang="vi-VN" dirty="0">
                <a:latin typeface="PF BeauSans Pro" panose="02000500000000020004" pitchFamily="2" charset="0"/>
              </a:rPr>
              <a:t> idc-a.org, đến năm </a:t>
            </a:r>
            <a:r>
              <a:rPr lang="vi-VN" sz="2400" b="1" dirty="0">
                <a:solidFill>
                  <a:srgbClr val="FF0000"/>
                </a:solidFill>
                <a:latin typeface="PF BeauSans Pro" panose="02000500000000020004" pitchFamily="2" charset="0"/>
              </a:rPr>
              <a:t>2026</a:t>
            </a:r>
            <a:r>
              <a:rPr lang="vi-VN" dirty="0">
                <a:latin typeface="PF BeauSans Pro" panose="02000500000000020004" pitchFamily="2" charset="0"/>
              </a:rPr>
              <a:t>,</a:t>
            </a:r>
            <a:r>
              <a:rPr lang="en-US" dirty="0">
                <a:latin typeface="PF BeauSans Pro" panose="02000500000000020004" pitchFamily="2" charset="0"/>
              </a:rPr>
              <a:t> </a:t>
            </a:r>
            <a:r>
              <a:rPr lang="vi-VN" sz="2400" b="1" dirty="0">
                <a:solidFill>
                  <a:srgbClr val="FF0000"/>
                </a:solidFill>
                <a:latin typeface="PF BeauSans Pro" panose="02000500000000020004" pitchFamily="2" charset="0"/>
              </a:rPr>
              <a:t>90%</a:t>
            </a:r>
            <a:r>
              <a:rPr lang="vi-VN" dirty="0">
                <a:solidFill>
                  <a:srgbClr val="FF0000"/>
                </a:solidFill>
                <a:latin typeface="PF BeauSans Pro" panose="02000500000000020004" pitchFamily="2" charset="0"/>
              </a:rPr>
              <a:t> </a:t>
            </a:r>
            <a:r>
              <a:rPr lang="vi-VN" dirty="0">
                <a:latin typeface="PF BeauSans Pro" panose="02000500000000020004" pitchFamily="2" charset="0"/>
              </a:rPr>
              <a:t>nội dung online được tạo ra có sự hỗ trợ của AI</a:t>
            </a:r>
          </a:p>
        </p:txBody>
      </p:sp>
      <p:cxnSp>
        <p:nvCxnSpPr>
          <p:cNvPr id="6" name="Straight Arrow Connector 5">
            <a:extLst>
              <a:ext uri="{FF2B5EF4-FFF2-40B4-BE49-F238E27FC236}">
                <a16:creationId xmlns:a16="http://schemas.microsoft.com/office/drawing/2014/main" id="{11C2DDC2-D967-4B2F-8884-1610F3652AE7}"/>
              </a:ext>
            </a:extLst>
          </p:cNvPr>
          <p:cNvCxnSpPr/>
          <p:nvPr/>
        </p:nvCxnSpPr>
        <p:spPr>
          <a:xfrm>
            <a:off x="6502400" y="2730500"/>
            <a:ext cx="381000" cy="0"/>
          </a:xfrm>
          <a:prstGeom prst="straightConnector1">
            <a:avLst/>
          </a:prstGeom>
          <a:ln w="57150">
            <a:solidFill>
              <a:srgbClr val="ED1B2F"/>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ED672E2-C4AD-415E-8E74-C72E30931095}"/>
              </a:ext>
            </a:extLst>
          </p:cNvPr>
          <p:cNvSpPr txBox="1"/>
          <p:nvPr/>
        </p:nvSpPr>
        <p:spPr>
          <a:xfrm>
            <a:off x="8862468" y="3693537"/>
            <a:ext cx="1029060" cy="584775"/>
          </a:xfrm>
          <a:prstGeom prst="rect">
            <a:avLst/>
          </a:prstGeom>
          <a:noFill/>
        </p:spPr>
        <p:txBody>
          <a:bodyPr wrap="square" rtlCol="0">
            <a:spAutoFit/>
          </a:bodyPr>
          <a:lstStyle/>
          <a:p>
            <a:pPr marL="223837" lvl="2" indent="0" algn="just" rtl="0">
              <a:spcBef>
                <a:spcPts val="901"/>
              </a:spcBef>
              <a:spcAft>
                <a:spcPts val="0"/>
              </a:spcAft>
              <a:buSzPts val="1600"/>
              <a:buNone/>
            </a:pPr>
            <a:r>
              <a:rPr lang="en-US" sz="3200" dirty="0">
                <a:latin typeface="PF BeauSans Pro" panose="02000500000000020004" pitchFamily="2" charset="0"/>
              </a:rPr>
              <a:t>&amp;</a:t>
            </a:r>
            <a:endParaRPr lang="vi-VN" sz="3200" dirty="0">
              <a:latin typeface="PF BeauSans Pro" panose="02000500000000020004" pitchFamily="2" charset="0"/>
            </a:endParaRPr>
          </a:p>
        </p:txBody>
      </p:sp>
      <p:sp>
        <p:nvSpPr>
          <p:cNvPr id="24" name="TextBox 23">
            <a:extLst>
              <a:ext uri="{FF2B5EF4-FFF2-40B4-BE49-F238E27FC236}">
                <a16:creationId xmlns:a16="http://schemas.microsoft.com/office/drawing/2014/main" id="{8F403642-3333-4CC2-9853-68D1863E34FC}"/>
              </a:ext>
            </a:extLst>
          </p:cNvPr>
          <p:cNvSpPr txBox="1"/>
          <p:nvPr/>
        </p:nvSpPr>
        <p:spPr>
          <a:xfrm>
            <a:off x="909497" y="3733197"/>
            <a:ext cx="1632359" cy="307777"/>
          </a:xfrm>
          <a:prstGeom prst="rect">
            <a:avLst/>
          </a:prstGeom>
          <a:noFill/>
        </p:spPr>
        <p:txBody>
          <a:bodyPr wrap="square" rtlCol="0">
            <a:spAutoFit/>
          </a:bodyPr>
          <a:lstStyle/>
          <a:p>
            <a:pPr marL="223837" lvl="2" indent="0" algn="just" rtl="0">
              <a:spcBef>
                <a:spcPts val="901"/>
              </a:spcBef>
              <a:spcAft>
                <a:spcPts val="0"/>
              </a:spcAft>
              <a:buSzPts val="1600"/>
              <a:buNone/>
            </a:pPr>
            <a:r>
              <a:rPr lang="en-US" sz="1400" b="1" dirty="0">
                <a:latin typeface="PF BeauSans Pro" panose="02000500000000020004" pitchFamily="2" charset="0"/>
              </a:rPr>
              <a:t>840,3</a:t>
            </a:r>
            <a:endParaRPr lang="vi-VN" sz="1400" b="1" dirty="0">
              <a:latin typeface="PF BeauSans Pro" panose="02000500000000020004" pitchFamily="2" charset="0"/>
            </a:endParaRPr>
          </a:p>
        </p:txBody>
      </p:sp>
      <p:sp>
        <p:nvSpPr>
          <p:cNvPr id="25" name="TextBox 24">
            <a:extLst>
              <a:ext uri="{FF2B5EF4-FFF2-40B4-BE49-F238E27FC236}">
                <a16:creationId xmlns:a16="http://schemas.microsoft.com/office/drawing/2014/main" id="{34EA0961-DEF4-45DF-98C4-0A60F89A92A5}"/>
              </a:ext>
            </a:extLst>
          </p:cNvPr>
          <p:cNvSpPr txBox="1"/>
          <p:nvPr/>
        </p:nvSpPr>
        <p:spPr>
          <a:xfrm>
            <a:off x="5295187" y="1716649"/>
            <a:ext cx="1632359" cy="307777"/>
          </a:xfrm>
          <a:prstGeom prst="rect">
            <a:avLst/>
          </a:prstGeom>
          <a:noFill/>
        </p:spPr>
        <p:txBody>
          <a:bodyPr wrap="square" rtlCol="0">
            <a:spAutoFit/>
          </a:bodyPr>
          <a:lstStyle/>
          <a:p>
            <a:pPr marL="223837" lvl="2" indent="0" algn="just" rtl="0">
              <a:spcBef>
                <a:spcPts val="901"/>
              </a:spcBef>
              <a:spcAft>
                <a:spcPts val="0"/>
              </a:spcAft>
              <a:buSzPts val="1600"/>
              <a:buNone/>
            </a:pPr>
            <a:r>
              <a:rPr lang="en-US" sz="1400" b="1" dirty="0">
                <a:latin typeface="PF BeauSans Pro" panose="02000500000000020004" pitchFamily="2" charset="0"/>
              </a:rPr>
              <a:t>3.007,6</a:t>
            </a:r>
            <a:endParaRPr lang="vi-VN" sz="1400" b="1" dirty="0">
              <a:latin typeface="PF BeauSans Pro" panose="02000500000000020004" pitchFamily="2" charset="0"/>
            </a:endParaRPr>
          </a:p>
        </p:txBody>
      </p:sp>
      <p:cxnSp>
        <p:nvCxnSpPr>
          <p:cNvPr id="16" name="Straight Arrow Connector 15">
            <a:extLst>
              <a:ext uri="{FF2B5EF4-FFF2-40B4-BE49-F238E27FC236}">
                <a16:creationId xmlns:a16="http://schemas.microsoft.com/office/drawing/2014/main" id="{6AFFE020-0E73-4008-9156-2D25B1B79BA1}"/>
              </a:ext>
            </a:extLst>
          </p:cNvPr>
          <p:cNvCxnSpPr/>
          <p:nvPr/>
        </p:nvCxnSpPr>
        <p:spPr>
          <a:xfrm flipV="1">
            <a:off x="2062976" y="2319454"/>
            <a:ext cx="2676292" cy="116480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6614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1723D5BB-C7C2-4054-866A-C9A6457663FD}"/>
              </a:ext>
            </a:extLst>
          </p:cNvPr>
          <p:cNvSpPr/>
          <p:nvPr/>
        </p:nvSpPr>
        <p:spPr>
          <a:xfrm>
            <a:off x="410375" y="1116367"/>
            <a:ext cx="11371250" cy="4735783"/>
          </a:xfrm>
          <a:prstGeom prst="roundRect">
            <a:avLst/>
          </a:prstGeom>
          <a:solidFill>
            <a:srgbClr val="FFFAF7"/>
          </a:solidFill>
          <a:ln w="38100">
            <a:solidFill>
              <a:srgbClr val="B029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5" y="760794"/>
            <a:ext cx="3712636"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12264" y="400141"/>
            <a:ext cx="4599405"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Nghiên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cứu</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thị</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trường</a:t>
            </a:r>
            <a:endParaRPr lang="en-US" sz="3200" dirty="0">
              <a:solidFill>
                <a:srgbClr val="ED1B2F"/>
              </a:solidFill>
              <a:latin typeface="FS Magistral Bold" panose="020B0804030204080304" pitchFamily="34" charset="0"/>
            </a:endParaRPr>
          </a:p>
        </p:txBody>
      </p:sp>
      <p:sp>
        <p:nvSpPr>
          <p:cNvPr id="2" name="Oval 1">
            <a:extLst>
              <a:ext uri="{FF2B5EF4-FFF2-40B4-BE49-F238E27FC236}">
                <a16:creationId xmlns:a16="http://schemas.microsoft.com/office/drawing/2014/main" id="{E7354826-0BE1-41FC-9600-4BE337F0D16C}"/>
              </a:ext>
            </a:extLst>
          </p:cNvPr>
          <p:cNvSpPr/>
          <p:nvPr/>
        </p:nvSpPr>
        <p:spPr>
          <a:xfrm>
            <a:off x="434324" y="5402914"/>
            <a:ext cx="527779" cy="527779"/>
          </a:xfrm>
          <a:prstGeom prst="ellipse">
            <a:avLst/>
          </a:prstGeom>
          <a:solidFill>
            <a:srgbClr val="FFF8F3"/>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815BD79-6C4E-4A82-9C88-7CD882D7B288}"/>
              </a:ext>
            </a:extLst>
          </p:cNvPr>
          <p:cNvSpPr txBox="1"/>
          <p:nvPr/>
        </p:nvSpPr>
        <p:spPr>
          <a:xfrm>
            <a:off x="9277906" y="1677503"/>
            <a:ext cx="2136808" cy="3385542"/>
          </a:xfrm>
          <a:prstGeom prst="rect">
            <a:avLst/>
          </a:prstGeom>
          <a:noFill/>
        </p:spPr>
        <p:txBody>
          <a:bodyPr wrap="square" rtlCol="0">
            <a:spAutoFit/>
          </a:bodyPr>
          <a:lstStyle/>
          <a:p>
            <a:pPr marL="0" lvl="1" algn="just" rtl="0">
              <a:spcBef>
                <a:spcPts val="0"/>
              </a:spcBef>
              <a:spcAft>
                <a:spcPts val="0"/>
              </a:spcAft>
              <a:buSzPts val="1800"/>
            </a:pPr>
            <a:r>
              <a:rPr lang="vi-VN" sz="1800" dirty="0">
                <a:solidFill>
                  <a:schemeClr val="dk1"/>
                </a:solidFill>
                <a:latin typeface="PF BeauSans Pro" panose="02000500000000020004" pitchFamily="2" charset="0"/>
              </a:rPr>
              <a:t>Có nhu cầu mạnh mẽ đối với các công cụ có thể tăng năng suất trong việc </a:t>
            </a:r>
            <a:r>
              <a:rPr lang="vi-VN" sz="2300" b="1" dirty="0">
                <a:solidFill>
                  <a:srgbClr val="FF0000"/>
                </a:solidFill>
                <a:latin typeface="PF BeauSans Pro" panose="02000500000000020004" pitchFamily="2" charset="0"/>
              </a:rPr>
              <a:t>chỉnh sửa</a:t>
            </a:r>
            <a:r>
              <a:rPr lang="vi-VN" sz="1800" dirty="0">
                <a:solidFill>
                  <a:schemeClr val="dk1"/>
                </a:solidFill>
                <a:latin typeface="PF BeauSans Pro" panose="02000500000000020004" pitchFamily="2" charset="0"/>
              </a:rPr>
              <a:t> và </a:t>
            </a:r>
            <a:r>
              <a:rPr lang="vi-VN" sz="2300" b="1" dirty="0">
                <a:solidFill>
                  <a:srgbClr val="FF0000"/>
                </a:solidFill>
                <a:latin typeface="PF BeauSans Pro" panose="02000500000000020004" pitchFamily="2" charset="0"/>
              </a:rPr>
              <a:t>tạo nội dung</a:t>
            </a:r>
            <a:r>
              <a:rPr lang="vi-VN" sz="2400" b="1" dirty="0">
                <a:solidFill>
                  <a:srgbClr val="FF0000"/>
                </a:solidFill>
                <a:latin typeface="PF BeauSans Pro" panose="02000500000000020004" pitchFamily="2" charset="0"/>
              </a:rPr>
              <a:t> </a:t>
            </a:r>
            <a:r>
              <a:rPr lang="vi-VN" sz="1800" dirty="0">
                <a:solidFill>
                  <a:schemeClr val="dk1"/>
                </a:solidFill>
                <a:latin typeface="PF BeauSans Pro" panose="02000500000000020004" pitchFamily="2" charset="0"/>
              </a:rPr>
              <a:t>(hình ảnh và văn bản), cũng như hỗ trợ khả năng tiếp cận và phát triển ý tưởng.</a:t>
            </a:r>
          </a:p>
        </p:txBody>
      </p:sp>
      <p:sp>
        <p:nvSpPr>
          <p:cNvPr id="3" name="Oval 2">
            <a:extLst>
              <a:ext uri="{FF2B5EF4-FFF2-40B4-BE49-F238E27FC236}">
                <a16:creationId xmlns:a16="http://schemas.microsoft.com/office/drawing/2014/main" id="{5C37B39C-10AD-469F-B82C-BF8D282C7BD1}"/>
              </a:ext>
            </a:extLst>
          </p:cNvPr>
          <p:cNvSpPr/>
          <p:nvPr/>
        </p:nvSpPr>
        <p:spPr>
          <a:xfrm>
            <a:off x="483949" y="5454343"/>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CD649AF7-2F62-447E-9E85-CE46BEB30818}"/>
              </a:ext>
            </a:extLst>
          </p:cNvPr>
          <p:cNvSpPr txBox="1"/>
          <p:nvPr/>
        </p:nvSpPr>
        <p:spPr>
          <a:xfrm>
            <a:off x="516527" y="5406941"/>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2</a:t>
            </a:r>
          </a:p>
        </p:txBody>
      </p:sp>
      <p:sp>
        <p:nvSpPr>
          <p:cNvPr id="23" name="TextBox 22">
            <a:extLst>
              <a:ext uri="{FF2B5EF4-FFF2-40B4-BE49-F238E27FC236}">
                <a16:creationId xmlns:a16="http://schemas.microsoft.com/office/drawing/2014/main" id="{361A3570-FC2A-454F-BED0-94C7D921BA75}"/>
              </a:ext>
            </a:extLst>
          </p:cNvPr>
          <p:cNvSpPr txBox="1"/>
          <p:nvPr/>
        </p:nvSpPr>
        <p:spPr>
          <a:xfrm>
            <a:off x="3818729" y="5310212"/>
            <a:ext cx="1542343" cy="338554"/>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1600" i="1" dirty="0">
                <a:solidFill>
                  <a:srgbClr val="ED1B2F"/>
                </a:solidFill>
                <a:latin typeface="FS Magistral Bold" panose="020B0804030204080304" pitchFamily="34" charset="0"/>
              </a:rPr>
              <a:t>Theo Statista</a:t>
            </a: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3391113" y="6420778"/>
            <a:ext cx="1969959"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Phân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thị</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trường</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pic>
        <p:nvPicPr>
          <p:cNvPr id="26" name="Picture 25" descr="A graph of red squares&#10;&#10;Description automatically generated with medium confidence">
            <a:extLst>
              <a:ext uri="{FF2B5EF4-FFF2-40B4-BE49-F238E27FC236}">
                <a16:creationId xmlns:a16="http://schemas.microsoft.com/office/drawing/2014/main" id="{47F547EB-4586-4FD5-B7CB-DC0C4E32F916}"/>
              </a:ext>
            </a:extLst>
          </p:cNvPr>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tretch>
            <a:fillRect/>
          </a:stretch>
        </p:blipFill>
        <p:spPr>
          <a:xfrm>
            <a:off x="627078" y="1517029"/>
            <a:ext cx="7999437" cy="3783240"/>
          </a:xfrm>
          <a:prstGeom prst="rect">
            <a:avLst/>
          </a:prstGeom>
        </p:spPr>
      </p:pic>
      <p:cxnSp>
        <p:nvCxnSpPr>
          <p:cNvPr id="9" name="Straight Connector 8">
            <a:extLst>
              <a:ext uri="{FF2B5EF4-FFF2-40B4-BE49-F238E27FC236}">
                <a16:creationId xmlns:a16="http://schemas.microsoft.com/office/drawing/2014/main" id="{BD6FD8F2-FC52-40B6-B16E-2BE18BA32A44}"/>
              </a:ext>
            </a:extLst>
          </p:cNvPr>
          <p:cNvCxnSpPr/>
          <p:nvPr/>
        </p:nvCxnSpPr>
        <p:spPr>
          <a:xfrm>
            <a:off x="8287385" y="2141220"/>
            <a:ext cx="177800"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4189922-2F6A-4A21-8B7C-5424E549B068}"/>
              </a:ext>
            </a:extLst>
          </p:cNvPr>
          <p:cNvCxnSpPr>
            <a:cxnSpLocks/>
          </p:cNvCxnSpPr>
          <p:nvPr/>
        </p:nvCxnSpPr>
        <p:spPr>
          <a:xfrm>
            <a:off x="8271510" y="2563495"/>
            <a:ext cx="262890"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22E5CFC-6A38-4BA4-9170-1BDBE78E09A4}"/>
              </a:ext>
            </a:extLst>
          </p:cNvPr>
          <p:cNvCxnSpPr>
            <a:cxnSpLocks/>
          </p:cNvCxnSpPr>
          <p:nvPr/>
        </p:nvCxnSpPr>
        <p:spPr>
          <a:xfrm>
            <a:off x="2191682" y="2153922"/>
            <a:ext cx="858435"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0817D52-032E-46DE-AC83-E3922F2E7CD0}"/>
              </a:ext>
            </a:extLst>
          </p:cNvPr>
          <p:cNvCxnSpPr>
            <a:cxnSpLocks/>
          </p:cNvCxnSpPr>
          <p:nvPr/>
        </p:nvCxnSpPr>
        <p:spPr>
          <a:xfrm>
            <a:off x="1561676" y="2585191"/>
            <a:ext cx="1488441"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0EBA7EC-11E6-461D-9196-ED91BF400212}"/>
              </a:ext>
            </a:extLst>
          </p:cNvPr>
          <p:cNvCxnSpPr/>
          <p:nvPr/>
        </p:nvCxnSpPr>
        <p:spPr>
          <a:xfrm>
            <a:off x="8805839" y="3231014"/>
            <a:ext cx="381000" cy="0"/>
          </a:xfrm>
          <a:prstGeom prst="straightConnector1">
            <a:avLst/>
          </a:prstGeom>
          <a:ln w="57150">
            <a:solidFill>
              <a:srgbClr val="ED1B2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66267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1723D5BB-C7C2-4054-866A-C9A6457663FD}"/>
              </a:ext>
            </a:extLst>
          </p:cNvPr>
          <p:cNvSpPr/>
          <p:nvPr/>
        </p:nvSpPr>
        <p:spPr>
          <a:xfrm>
            <a:off x="410375" y="1116367"/>
            <a:ext cx="11371250" cy="4735783"/>
          </a:xfrm>
          <a:prstGeom prst="roundRect">
            <a:avLst/>
          </a:prstGeom>
          <a:solidFill>
            <a:srgbClr val="FFFAF7"/>
          </a:solidFill>
          <a:ln w="38100">
            <a:solidFill>
              <a:srgbClr val="B029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E137B09-C602-486D-B65F-C420F8B0EEE3}"/>
              </a:ext>
            </a:extLst>
          </p:cNvPr>
          <p:cNvSpPr/>
          <p:nvPr/>
        </p:nvSpPr>
        <p:spPr>
          <a:xfrm>
            <a:off x="0" y="6324601"/>
            <a:ext cx="12192000" cy="533400"/>
          </a:xfrm>
          <a:prstGeom prst="rect">
            <a:avLst/>
          </a:prstGeom>
          <a:solidFill>
            <a:srgbClr val="B0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05ED241-3B51-4B4B-BF43-8F7665803D2E}"/>
              </a:ext>
            </a:extLst>
          </p:cNvPr>
          <p:cNvSpPr txBox="1"/>
          <p:nvPr/>
        </p:nvSpPr>
        <p:spPr>
          <a:xfrm>
            <a:off x="6255660" y="6421120"/>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Đề</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xuất</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tính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năng</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giao</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diện</a:t>
            </a:r>
            <a:endParaRPr lang="en-US" sz="1400" dirty="0">
              <a:solidFill>
                <a:srgbClr val="FFF6F0"/>
              </a:solidFill>
              <a:latin typeface="FS Magistral Medium" panose="020B0704030204080304" pitchFamily="34" charset="0"/>
            </a:endParaRPr>
          </a:p>
        </p:txBody>
      </p:sp>
      <p:sp>
        <p:nvSpPr>
          <p:cNvPr id="8" name="TextBox 7">
            <a:extLst>
              <a:ext uri="{FF2B5EF4-FFF2-40B4-BE49-F238E27FC236}">
                <a16:creationId xmlns:a16="http://schemas.microsoft.com/office/drawing/2014/main" id="{A42075C9-94B7-4CA3-AF05-E42DE7559B8E}"/>
              </a:ext>
            </a:extLst>
          </p:cNvPr>
          <p:cNvSpPr txBox="1"/>
          <p:nvPr/>
        </p:nvSpPr>
        <p:spPr>
          <a:xfrm>
            <a:off x="9813471" y="6421120"/>
            <a:ext cx="2623458"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Kịch</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bản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triển</a:t>
            </a:r>
            <a:r>
              <a:rPr lang="en-US" sz="1400" dirty="0">
                <a:solidFill>
                  <a:srgbClr val="FFF6F0"/>
                </a:solidFill>
                <a:latin typeface="FS Magistral Medium" panose="020B0704030204080304" pitchFamily="34" charset="0"/>
              </a:rPr>
              <a:t> </a:t>
            </a:r>
            <a:r>
              <a:rPr lang="en-US" sz="1400" dirty="0" err="1">
                <a:solidFill>
                  <a:srgbClr val="FFF6F0"/>
                </a:solidFill>
                <a:latin typeface="FS Magistral Medium" panose="020B0704030204080304" pitchFamily="34" charset="0"/>
              </a:rPr>
              <a:t>khai</a:t>
            </a:r>
            <a:endParaRPr lang="en-US" sz="1400" dirty="0">
              <a:solidFill>
                <a:srgbClr val="FFF6F0"/>
              </a:solidFill>
              <a:latin typeface="FS Magistral Medium" panose="020B0704030204080304" pitchFamily="34" charset="0"/>
            </a:endParaRPr>
          </a:p>
        </p:txBody>
      </p:sp>
      <p:sp>
        <p:nvSpPr>
          <p:cNvPr id="11" name="TextBox 10">
            <a:extLst>
              <a:ext uri="{FF2B5EF4-FFF2-40B4-BE49-F238E27FC236}">
                <a16:creationId xmlns:a16="http://schemas.microsoft.com/office/drawing/2014/main" id="{A3FC5B07-8405-431D-A624-E54FE8AC8719}"/>
              </a:ext>
            </a:extLst>
          </p:cNvPr>
          <p:cNvSpPr txBox="1"/>
          <p:nvPr/>
        </p:nvSpPr>
        <p:spPr>
          <a:xfrm>
            <a:off x="10962486" y="50800"/>
            <a:ext cx="8719456"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b="0" dirty="0">
                <a:solidFill>
                  <a:srgbClr val="C00000"/>
                </a:solidFill>
                <a:latin typeface="FS Magistral Bold" panose="020B0804030204080304" pitchFamily="34" charset="0"/>
                <a:ea typeface="Arial"/>
                <a:cs typeface="Arial"/>
                <a:sym typeface="Arial"/>
              </a:rPr>
              <a:t>Viette</a:t>
            </a:r>
            <a:r>
              <a:rPr lang="en-US" sz="2400" dirty="0">
                <a:solidFill>
                  <a:srgbClr val="C00000"/>
                </a:solidFill>
                <a:latin typeface="FS Magistral Bold" panose="020B0804030204080304" pitchFamily="34" charset="0"/>
                <a:ea typeface="Arial"/>
                <a:cs typeface="Arial"/>
                <a:sym typeface="Arial"/>
              </a:rPr>
              <a:t>l</a:t>
            </a:r>
            <a:endParaRPr lang="en-US" sz="2400" b="0" dirty="0">
              <a:solidFill>
                <a:srgbClr val="C00000"/>
              </a:solidFill>
              <a:latin typeface="FS Magistral Bold" panose="020B0804030204080304" pitchFamily="34" charset="0"/>
              <a:ea typeface="Arial"/>
              <a:cs typeface="Arial"/>
              <a:sym typeface="Arial"/>
            </a:endParaRPr>
          </a:p>
        </p:txBody>
      </p:sp>
      <p:sp>
        <p:nvSpPr>
          <p:cNvPr id="12" name="Rectangle 11">
            <a:extLst>
              <a:ext uri="{FF2B5EF4-FFF2-40B4-BE49-F238E27FC236}">
                <a16:creationId xmlns:a16="http://schemas.microsoft.com/office/drawing/2014/main" id="{4B266192-F687-4C0C-9022-0C7BE1370525}"/>
              </a:ext>
            </a:extLst>
          </p:cNvPr>
          <p:cNvSpPr/>
          <p:nvPr/>
        </p:nvSpPr>
        <p:spPr>
          <a:xfrm>
            <a:off x="-16935" y="760794"/>
            <a:ext cx="3712636" cy="177801"/>
          </a:xfrm>
          <a:prstGeom prst="rect">
            <a:avLst/>
          </a:prstGeom>
          <a:solidFill>
            <a:srgbClr val="F5B9B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3" name="TextBox 12">
            <a:extLst>
              <a:ext uri="{FF2B5EF4-FFF2-40B4-BE49-F238E27FC236}">
                <a16:creationId xmlns:a16="http://schemas.microsoft.com/office/drawing/2014/main" id="{5CCF9582-8F94-40DD-9A8F-BB68795FBA30}"/>
              </a:ext>
            </a:extLst>
          </p:cNvPr>
          <p:cNvSpPr txBox="1"/>
          <p:nvPr/>
        </p:nvSpPr>
        <p:spPr>
          <a:xfrm>
            <a:off x="312264" y="400141"/>
            <a:ext cx="4599405" cy="58477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3200" dirty="0" err="1">
                <a:solidFill>
                  <a:srgbClr val="FF0000"/>
                </a:solidFill>
                <a:latin typeface="FS Magistral Bold" panose="020B0804030204080304" pitchFamily="34" charset="0"/>
              </a:rPr>
              <a:t>Nghiên</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cứu</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thị</a:t>
            </a:r>
            <a:r>
              <a:rPr lang="en-US" sz="3200" dirty="0">
                <a:solidFill>
                  <a:srgbClr val="FF0000"/>
                </a:solidFill>
                <a:latin typeface="FS Magistral Bold" panose="020B0804030204080304" pitchFamily="34" charset="0"/>
              </a:rPr>
              <a:t> </a:t>
            </a:r>
            <a:r>
              <a:rPr lang="en-US" sz="3200" dirty="0" err="1">
                <a:solidFill>
                  <a:srgbClr val="FF0000"/>
                </a:solidFill>
                <a:latin typeface="FS Magistral Bold" panose="020B0804030204080304" pitchFamily="34" charset="0"/>
              </a:rPr>
              <a:t>trường</a:t>
            </a:r>
            <a:endParaRPr lang="en-US" sz="3200" dirty="0">
              <a:solidFill>
                <a:srgbClr val="ED1B2F"/>
              </a:solidFill>
              <a:latin typeface="FS Magistral Bold" panose="020B0804030204080304" pitchFamily="34" charset="0"/>
            </a:endParaRPr>
          </a:p>
        </p:txBody>
      </p:sp>
      <p:sp>
        <p:nvSpPr>
          <p:cNvPr id="2" name="Oval 1">
            <a:extLst>
              <a:ext uri="{FF2B5EF4-FFF2-40B4-BE49-F238E27FC236}">
                <a16:creationId xmlns:a16="http://schemas.microsoft.com/office/drawing/2014/main" id="{E7354826-0BE1-41FC-9600-4BE337F0D16C}"/>
              </a:ext>
            </a:extLst>
          </p:cNvPr>
          <p:cNvSpPr/>
          <p:nvPr/>
        </p:nvSpPr>
        <p:spPr>
          <a:xfrm>
            <a:off x="434324" y="5402914"/>
            <a:ext cx="527779" cy="527779"/>
          </a:xfrm>
          <a:prstGeom prst="ellipse">
            <a:avLst/>
          </a:prstGeom>
          <a:solidFill>
            <a:srgbClr val="FFF8F3"/>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815BD79-6C4E-4A82-9C88-7CD882D7B288}"/>
              </a:ext>
            </a:extLst>
          </p:cNvPr>
          <p:cNvSpPr txBox="1"/>
          <p:nvPr/>
        </p:nvSpPr>
        <p:spPr>
          <a:xfrm>
            <a:off x="8070583" y="2090100"/>
            <a:ext cx="3344131" cy="2769989"/>
          </a:xfrm>
          <a:prstGeom prst="rect">
            <a:avLst/>
          </a:prstGeom>
          <a:noFill/>
        </p:spPr>
        <p:txBody>
          <a:bodyPr wrap="square" rtlCol="0">
            <a:spAutoFit/>
          </a:bodyPr>
          <a:lstStyle/>
          <a:p>
            <a:pPr marL="0" lvl="1" algn="just" rtl="0">
              <a:spcAft>
                <a:spcPts val="0"/>
              </a:spcAft>
              <a:buSzPts val="1800"/>
            </a:pPr>
            <a:r>
              <a:rPr lang="en-US" dirty="0">
                <a:solidFill>
                  <a:schemeClr val="dk1"/>
                </a:solidFill>
                <a:latin typeface="PF BeauSans Pro" panose="02000500000000020004" pitchFamily="2" charset="0"/>
              </a:rPr>
              <a:t>C</a:t>
            </a:r>
            <a:r>
              <a:rPr lang="vi-VN" sz="1800" dirty="0">
                <a:solidFill>
                  <a:schemeClr val="dk1"/>
                </a:solidFill>
                <a:latin typeface="PF BeauSans Pro" panose="02000500000000020004" pitchFamily="2" charset="0"/>
              </a:rPr>
              <a:t>ho thấy sự </a:t>
            </a:r>
            <a:r>
              <a:rPr lang="vi-VN" sz="2400" b="1" dirty="0">
                <a:solidFill>
                  <a:srgbClr val="FF0000"/>
                </a:solidFill>
                <a:latin typeface="PF BeauSans Pro" panose="02000500000000020004" pitchFamily="2" charset="0"/>
              </a:rPr>
              <a:t>ưu tiên</a:t>
            </a:r>
            <a:r>
              <a:rPr lang="vi-VN" sz="1800" dirty="0">
                <a:solidFill>
                  <a:schemeClr val="dk1"/>
                </a:solidFill>
                <a:latin typeface="PF BeauSans Pro" panose="02000500000000020004" pitchFamily="2" charset="0"/>
              </a:rPr>
              <a:t> cho các </a:t>
            </a:r>
            <a:r>
              <a:rPr lang="vi-VN" sz="2400" b="1" dirty="0">
                <a:solidFill>
                  <a:srgbClr val="FF0000"/>
                </a:solidFill>
                <a:latin typeface="PF BeauSans Pro" panose="02000500000000020004" pitchFamily="2" charset="0"/>
              </a:rPr>
              <a:t>giải pháp </a:t>
            </a:r>
            <a:r>
              <a:rPr lang="en-US" sz="2400" b="1" dirty="0">
                <a:solidFill>
                  <a:srgbClr val="FF0000"/>
                </a:solidFill>
                <a:latin typeface="PF BeauSans Pro" panose="02000500000000020004" pitchFamily="2" charset="0"/>
              </a:rPr>
              <a:t>Cloud</a:t>
            </a:r>
            <a:r>
              <a:rPr lang="vi-VN" sz="1800" dirty="0">
                <a:solidFill>
                  <a:schemeClr val="dk1"/>
                </a:solidFill>
                <a:latin typeface="PF BeauSans Pro" panose="02000500000000020004" pitchFamily="2" charset="0"/>
              </a:rPr>
              <a:t>. </a:t>
            </a:r>
            <a:endParaRPr lang="en-US" sz="1800" dirty="0">
              <a:solidFill>
                <a:schemeClr val="dk1"/>
              </a:solidFill>
              <a:latin typeface="PF BeauSans Pro" panose="02000500000000020004" pitchFamily="2" charset="0"/>
            </a:endParaRPr>
          </a:p>
          <a:p>
            <a:pPr marL="0" lvl="1" algn="just" rtl="0">
              <a:spcAft>
                <a:spcPts val="0"/>
              </a:spcAft>
              <a:buSzPts val="1800"/>
            </a:pPr>
            <a:endParaRPr lang="en-US" dirty="0">
              <a:solidFill>
                <a:schemeClr val="dk1"/>
              </a:solidFill>
              <a:latin typeface="PF BeauSans Pro" panose="02000500000000020004" pitchFamily="2" charset="0"/>
            </a:endParaRPr>
          </a:p>
          <a:p>
            <a:pPr marL="0" lvl="1" algn="just" rtl="0">
              <a:spcAft>
                <a:spcPts val="0"/>
              </a:spcAft>
              <a:buSzPts val="1800"/>
            </a:pPr>
            <a:r>
              <a:rPr lang="en-US" dirty="0">
                <a:solidFill>
                  <a:schemeClr val="dk1"/>
                </a:solidFill>
                <a:latin typeface="PF BeauSans Pro" panose="02000500000000020004" pitchFamily="2" charset="0"/>
              </a:rPr>
              <a:t>D</a:t>
            </a:r>
            <a:r>
              <a:rPr lang="vi-VN" sz="1800" dirty="0">
                <a:solidFill>
                  <a:schemeClr val="dk1"/>
                </a:solidFill>
                <a:latin typeface="PF BeauSans Pro" panose="02000500000000020004" pitchFamily="2" charset="0"/>
              </a:rPr>
              <a:t>o tính linh hoạt, khả năng mở rộng và khả năng truy cập mà các dịch vụ cloud mang lại, đặc biệt có lợi cho các doanh nghiệp với môi trường làm việc từ xa hoặc hybrid.</a:t>
            </a:r>
          </a:p>
        </p:txBody>
      </p:sp>
      <p:sp>
        <p:nvSpPr>
          <p:cNvPr id="3" name="Oval 2">
            <a:extLst>
              <a:ext uri="{FF2B5EF4-FFF2-40B4-BE49-F238E27FC236}">
                <a16:creationId xmlns:a16="http://schemas.microsoft.com/office/drawing/2014/main" id="{5C37B39C-10AD-469F-B82C-BF8D282C7BD1}"/>
              </a:ext>
            </a:extLst>
          </p:cNvPr>
          <p:cNvSpPr/>
          <p:nvPr/>
        </p:nvSpPr>
        <p:spPr>
          <a:xfrm>
            <a:off x="483949" y="5454343"/>
            <a:ext cx="425548" cy="425548"/>
          </a:xfrm>
          <a:prstGeom prst="ellipse">
            <a:avLst/>
          </a:prstGeom>
          <a:solidFill>
            <a:srgbClr val="F5B9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CD649AF7-2F62-447E-9E85-CE46BEB30818}"/>
              </a:ext>
            </a:extLst>
          </p:cNvPr>
          <p:cNvSpPr txBox="1"/>
          <p:nvPr/>
        </p:nvSpPr>
        <p:spPr>
          <a:xfrm>
            <a:off x="516527" y="5406941"/>
            <a:ext cx="407437" cy="461665"/>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2400" dirty="0">
                <a:solidFill>
                  <a:srgbClr val="ED1B2F"/>
                </a:solidFill>
                <a:latin typeface="FS Magistral Bold" panose="020B0804030204080304" pitchFamily="34" charset="0"/>
              </a:rPr>
              <a:t>3</a:t>
            </a:r>
          </a:p>
        </p:txBody>
      </p:sp>
      <p:sp>
        <p:nvSpPr>
          <p:cNvPr id="23" name="TextBox 22">
            <a:extLst>
              <a:ext uri="{FF2B5EF4-FFF2-40B4-BE49-F238E27FC236}">
                <a16:creationId xmlns:a16="http://schemas.microsoft.com/office/drawing/2014/main" id="{361A3570-FC2A-454F-BED0-94C7D921BA75}"/>
              </a:ext>
            </a:extLst>
          </p:cNvPr>
          <p:cNvSpPr txBox="1"/>
          <p:nvPr/>
        </p:nvSpPr>
        <p:spPr>
          <a:xfrm>
            <a:off x="2212694" y="5227006"/>
            <a:ext cx="3344131" cy="338554"/>
          </a:xfrm>
          <a:prstGeom prst="rect">
            <a:avLst/>
          </a:prstGeom>
          <a:noFill/>
        </p:spPr>
        <p:txBody>
          <a:bodyPr wrap="square" rtlCol="0">
            <a:spAutoFit/>
          </a:bodyPr>
          <a:lstStyle/>
          <a:p>
            <a:pPr marL="0" marR="0" lvl="0" indent="0" algn="l" rtl="0">
              <a:lnSpc>
                <a:spcPct val="100000"/>
              </a:lnSpc>
              <a:spcBef>
                <a:spcPts val="0"/>
              </a:spcBef>
              <a:spcAft>
                <a:spcPts val="0"/>
              </a:spcAft>
              <a:buNone/>
            </a:pPr>
            <a:r>
              <a:rPr lang="en-US" sz="1600" i="1" dirty="0">
                <a:solidFill>
                  <a:srgbClr val="ED1B2F"/>
                </a:solidFill>
                <a:latin typeface="FS Magistral Bold" panose="020B0804030204080304" pitchFamily="34" charset="0"/>
              </a:rPr>
              <a:t>Theo Customer Market Insights</a:t>
            </a:r>
          </a:p>
        </p:txBody>
      </p:sp>
      <p:sp>
        <p:nvSpPr>
          <p:cNvPr id="30" name="Rectangle: Rounded Corners 29">
            <a:extLst>
              <a:ext uri="{FF2B5EF4-FFF2-40B4-BE49-F238E27FC236}">
                <a16:creationId xmlns:a16="http://schemas.microsoft.com/office/drawing/2014/main" id="{47629146-E5DB-4E5F-8BCF-AFFF75D1D109}"/>
              </a:ext>
            </a:extLst>
          </p:cNvPr>
          <p:cNvSpPr/>
          <p:nvPr/>
        </p:nvSpPr>
        <p:spPr>
          <a:xfrm>
            <a:off x="3391113" y="6420778"/>
            <a:ext cx="1969959" cy="342538"/>
          </a:xfrm>
          <a:prstGeom prst="roundRect">
            <a:avLst>
              <a:gd name="adj" fmla="val 43082"/>
            </a:avLst>
          </a:prstGeom>
          <a:solidFill>
            <a:srgbClr val="FF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sz="1400" b="1" dirty="0" err="1">
                <a:solidFill>
                  <a:srgbClr val="ED1B2F"/>
                </a:solidFill>
                <a:latin typeface="FS Magistral Bold Italic" panose="020B08040302040F0304" pitchFamily="34" charset="0"/>
              </a:rPr>
              <a:t>Phân</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tích</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thị</a:t>
            </a:r>
            <a:r>
              <a:rPr lang="en-US" sz="1400" b="1" dirty="0">
                <a:solidFill>
                  <a:srgbClr val="ED1B2F"/>
                </a:solidFill>
                <a:latin typeface="FS Magistral Bold Italic" panose="020B08040302040F0304" pitchFamily="34" charset="0"/>
              </a:rPr>
              <a:t> </a:t>
            </a:r>
            <a:r>
              <a:rPr lang="en-US" sz="1400" b="1" dirty="0" err="1">
                <a:solidFill>
                  <a:srgbClr val="ED1B2F"/>
                </a:solidFill>
                <a:latin typeface="FS Magistral Bold Italic" panose="020B08040302040F0304" pitchFamily="34" charset="0"/>
              </a:rPr>
              <a:t>trường</a:t>
            </a:r>
            <a:endParaRPr lang="en-US" sz="1400" b="1" dirty="0">
              <a:solidFill>
                <a:srgbClr val="ED1B2F"/>
              </a:solidFill>
              <a:latin typeface="FS Magistral Bold Italic" panose="020B08040302040F0304" pitchFamily="34" charset="0"/>
            </a:endParaRPr>
          </a:p>
        </p:txBody>
      </p:sp>
      <p:sp>
        <p:nvSpPr>
          <p:cNvPr id="31" name="TextBox 30">
            <a:extLst>
              <a:ext uri="{FF2B5EF4-FFF2-40B4-BE49-F238E27FC236}">
                <a16:creationId xmlns:a16="http://schemas.microsoft.com/office/drawing/2014/main" id="{66CA1455-A28D-4357-8941-96F3984DFCA1}"/>
              </a:ext>
            </a:extLst>
          </p:cNvPr>
          <p:cNvSpPr txBox="1"/>
          <p:nvPr/>
        </p:nvSpPr>
        <p:spPr>
          <a:xfrm>
            <a:off x="805566" y="6420778"/>
            <a:ext cx="2911929" cy="307777"/>
          </a:xfrm>
          <a:prstGeom prst="rect">
            <a:avLst/>
          </a:prstGeom>
          <a:noFill/>
        </p:spPr>
        <p:txBody>
          <a:bodyPr wrap="square" rtlCol="0">
            <a:spAutoFit/>
          </a:bodyPr>
          <a:lstStyle/>
          <a:p>
            <a:r>
              <a:rPr lang="en-US" sz="1400" dirty="0" err="1">
                <a:solidFill>
                  <a:srgbClr val="FFF6F0"/>
                </a:solidFill>
                <a:latin typeface="FS Magistral Medium" panose="020B0704030204080304" pitchFamily="34" charset="0"/>
              </a:rPr>
              <a:t>Nội</a:t>
            </a:r>
            <a:r>
              <a:rPr lang="en-US" sz="1400" dirty="0">
                <a:solidFill>
                  <a:srgbClr val="FFF6F0"/>
                </a:solidFill>
                <a:latin typeface="FS Magistral Medium" panose="020B0704030204080304" pitchFamily="34" charset="0"/>
              </a:rPr>
              <a:t> dung ý </a:t>
            </a:r>
            <a:r>
              <a:rPr lang="en-US" sz="1400" dirty="0" err="1">
                <a:solidFill>
                  <a:srgbClr val="FFF6F0"/>
                </a:solidFill>
                <a:latin typeface="FS Magistral Medium" panose="020B0704030204080304" pitchFamily="34" charset="0"/>
              </a:rPr>
              <a:t>tưởng</a:t>
            </a:r>
            <a:endParaRPr lang="en-US" sz="1400" dirty="0">
              <a:solidFill>
                <a:srgbClr val="FFF6F0"/>
              </a:solidFill>
              <a:latin typeface="FS Magistral Medium" panose="020B0704030204080304" pitchFamily="34" charset="0"/>
            </a:endParaRPr>
          </a:p>
        </p:txBody>
      </p:sp>
      <p:cxnSp>
        <p:nvCxnSpPr>
          <p:cNvPr id="34" name="Straight Arrow Connector 33">
            <a:extLst>
              <a:ext uri="{FF2B5EF4-FFF2-40B4-BE49-F238E27FC236}">
                <a16:creationId xmlns:a16="http://schemas.microsoft.com/office/drawing/2014/main" id="{C0EBA7EC-11E6-461D-9196-ED91BF400212}"/>
              </a:ext>
            </a:extLst>
          </p:cNvPr>
          <p:cNvCxnSpPr/>
          <p:nvPr/>
        </p:nvCxnSpPr>
        <p:spPr>
          <a:xfrm>
            <a:off x="7478844" y="3381556"/>
            <a:ext cx="381000" cy="0"/>
          </a:xfrm>
          <a:prstGeom prst="straightConnector1">
            <a:avLst/>
          </a:prstGeom>
          <a:ln w="57150">
            <a:solidFill>
              <a:srgbClr val="ED1B2F"/>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3EDD86E7-3149-4EBF-940C-1E8BB1D3EE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712" y="1545977"/>
            <a:ext cx="6506148" cy="3677388"/>
          </a:xfrm>
          <a:prstGeom prst="rect">
            <a:avLst/>
          </a:prstGeom>
        </p:spPr>
      </p:pic>
    </p:spTree>
    <p:extLst>
      <p:ext uri="{BB962C8B-B14F-4D97-AF65-F5344CB8AC3E}">
        <p14:creationId xmlns:p14="http://schemas.microsoft.com/office/powerpoint/2010/main" val="36675969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1497</TotalTime>
  <Words>4704</Words>
  <Application>Microsoft Office PowerPoint</Application>
  <PresentationFormat>Widescreen</PresentationFormat>
  <Paragraphs>616</Paragraphs>
  <Slides>28</Slides>
  <Notes>27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PF  BeauSans Pro</vt:lpstr>
      <vt:lpstr>Arial</vt:lpstr>
      <vt:lpstr>Calibri</vt:lpstr>
      <vt:lpstr>Calibri Light</vt:lpstr>
      <vt:lpstr>FS Magistral Bold</vt:lpstr>
      <vt:lpstr>FS Magistral Bold Italic</vt:lpstr>
      <vt:lpstr>FS Magistral Extra Bold</vt:lpstr>
      <vt:lpstr>FS Magistral Medium</vt:lpstr>
      <vt:lpstr>PF BeauSans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 Trần</dc:creator>
  <cp:lastModifiedBy>Chi Trần</cp:lastModifiedBy>
  <cp:revision>16</cp:revision>
  <dcterms:created xsi:type="dcterms:W3CDTF">2024-11-05T02:55:05Z</dcterms:created>
  <dcterms:modified xsi:type="dcterms:W3CDTF">2024-11-27T04:43:29Z</dcterms:modified>
</cp:coreProperties>
</file>

<file path=docProps/thumbnail.jpeg>
</file>